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69" r:id="rId2"/>
    <p:sldId id="270" r:id="rId3"/>
    <p:sldId id="271" r:id="rId4"/>
    <p:sldId id="304" r:id="rId5"/>
    <p:sldId id="275" r:id="rId6"/>
    <p:sldId id="456" r:id="rId7"/>
    <p:sldId id="457" r:id="rId8"/>
    <p:sldId id="458" r:id="rId9"/>
    <p:sldId id="479" r:id="rId10"/>
    <p:sldId id="461" r:id="rId11"/>
    <p:sldId id="462" r:id="rId12"/>
    <p:sldId id="463" r:id="rId13"/>
    <p:sldId id="465" r:id="rId14"/>
    <p:sldId id="467" r:id="rId15"/>
    <p:sldId id="497" r:id="rId16"/>
    <p:sldId id="464" r:id="rId17"/>
    <p:sldId id="480" r:id="rId18"/>
    <p:sldId id="483" r:id="rId19"/>
    <p:sldId id="485" r:id="rId20"/>
    <p:sldId id="486" r:id="rId21"/>
    <p:sldId id="336" r:id="rId22"/>
    <p:sldId id="344" r:id="rId23"/>
    <p:sldId id="345" r:id="rId24"/>
    <p:sldId id="347" r:id="rId25"/>
    <p:sldId id="481" r:id="rId26"/>
    <p:sldId id="470" r:id="rId27"/>
    <p:sldId id="350" r:id="rId28"/>
    <p:sldId id="399" r:id="rId29"/>
    <p:sldId id="356" r:id="rId30"/>
    <p:sldId id="358" r:id="rId31"/>
    <p:sldId id="359" r:id="rId32"/>
    <p:sldId id="438" r:id="rId33"/>
    <p:sldId id="360" r:id="rId34"/>
    <p:sldId id="361" r:id="rId35"/>
    <p:sldId id="471" r:id="rId36"/>
    <p:sldId id="472" r:id="rId37"/>
    <p:sldId id="487" r:id="rId38"/>
    <p:sldId id="474" r:id="rId39"/>
    <p:sldId id="498" r:id="rId40"/>
    <p:sldId id="495" r:id="rId41"/>
    <p:sldId id="492" r:id="rId42"/>
    <p:sldId id="499" r:id="rId43"/>
    <p:sldId id="476" r:id="rId44"/>
    <p:sldId id="488" r:id="rId45"/>
    <p:sldId id="455" r:id="rId46"/>
    <p:sldId id="496" r:id="rId47"/>
    <p:sldId id="47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05"/>
    <p:restoredTop sz="94663"/>
  </p:normalViewPr>
  <p:slideViewPr>
    <p:cSldViewPr snapToGrid="0">
      <p:cViewPr varScale="1">
        <p:scale>
          <a:sx n="130" d="100"/>
          <a:sy n="130" d="100"/>
        </p:scale>
        <p:origin x="12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5324C-96E2-624D-B096-BEA17FEC24EE}" type="datetimeFigureOut">
              <a:rPr lang="en-AU" smtClean="0"/>
              <a:t>28/5/2025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EC318-25C0-CA42-9D47-BEE207B03E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5885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EC318-25C0-CA42-9D47-BEE207B03E97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6802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7898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0513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1491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1917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440D-2EF7-8FA8-63CD-8F10C58B7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24C374-F70E-938F-EC59-9C741408A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44235-915B-D2D2-709D-B173B4BCE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28/5/2025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62694-F984-5D4C-D169-84452DC34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4447A-CD85-0DBE-E4BF-3FCF153D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1137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B4EA0-D804-762B-F437-6C94EA3A1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A5D9BB-670C-C6AC-6C85-35CCE6FD1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01563-3C01-1C11-0814-53BFC4FEB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28/5/2025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76583-983F-4C85-4979-F0F77CD5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24C52-C3A2-E3E7-D14D-97A553440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0741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93CB76-855C-F6AD-43A6-5BC9982C7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24B0FA-3DD1-B65E-F5C7-D1F3B1141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F5866-4BCC-CEF6-C95E-5C42EAD6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28/5/2025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45907-7418-4D31-94CF-FF381159E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4D4F0-70FD-B345-36D7-B8412479C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5639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3BA9-29B2-FD54-117A-53F49BE3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Powderfinger Type" panose="02020709070000000403" pitchFamily="49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893CF-FE9F-333F-3622-4ACC575E8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AE243-C011-F727-CA0C-1BC0CA940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28/5/2025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B1CA5-086D-2A73-E92C-0D3EEB326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EF3FC-A866-8EC2-C924-5AC25AE09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8430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CE458-94F7-E7C4-ECE1-A234C013F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0E800-C041-9C87-47E7-6804DE64E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59E32-AB2D-D598-874E-F797B13DD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28/5/2025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7AFDD-4AC1-4F8B-3420-495B8406A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BA814-E11E-CE31-FACE-477E1A6B2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942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28A59-401C-A7B5-B86A-DE5677063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05E7D-664E-AAF4-1D86-6F5EDD906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42DB65-089F-5655-DD2B-990AF6E80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472F69-BCEE-CF9C-F524-8281C575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28/5/2025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9C3E3-7845-023B-DDB3-9B5FA0C9A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0AA85-0BE4-547F-1143-FA8F01F9B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6139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73A89-040B-08E8-62B6-5ED9A089F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1D576-0346-BC80-4C5C-F7A16D7FE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16EDE-3B16-C5DB-23AB-D9A36EA63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85AA4D-BCF7-CF07-0AED-64DD236EEA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BD2403-E1CD-AF48-C65D-BF2928AD1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117E9B-D9C2-FCBD-E7E2-47C001FEC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28/5/2025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3E3C4-B364-4CDC-8C38-FAE371DEC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F0FA26-4F24-9D59-F996-00413462F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5533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631DD-D94A-B708-1295-051A040E4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9BDDC-AD5D-5EED-3BAA-6303A6708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28/5/2025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008B3A-25C9-E9FB-66DC-FABB4B8FD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EB1949-3F82-4327-B978-9A35038D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424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77B9E6-9501-8B5A-A633-CD11B0FB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28/5/2025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F812C4-9DBD-285E-6B66-B9F429433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66830-CBF5-780A-13F1-D5CC6FC22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7312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5EEEB-6B02-93C2-B86A-89D6BB9E2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C3871-B6CE-6C2C-2046-E4DE0922B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3C1873-E55A-0B45-FE5F-6C2C51159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EF8DB-7F3C-9300-E414-0B2AB85AF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28/5/2025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22837-AA4D-9DA1-923F-F1218DB6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3031C-6DEB-F3DC-A34D-105F3562A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6439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E99A1-718B-8478-E492-202B31FEB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743EF3-D929-9693-70CC-91E444ED15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781A3-3D98-F6C8-DAF3-FB473FEC5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56C77-8DA0-4CB4-2468-8FE0FE49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28/5/2025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97102-3CB0-EDC3-F0AC-AEE7A3D15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62BA7-687B-73A7-3944-EA24A0AA6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440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5D5A8A-A244-BEDF-06F5-CEBE14FF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C322F-AE9C-0024-56FE-2D7DC2E63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49A92-7B1D-8504-803F-55E8C9735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5D5E2-1A86-A24C-8CA3-2082516F1EB6}" type="datetimeFigureOut">
              <a:rPr lang="en-AU" smtClean="0"/>
              <a:t>28/5/2025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E9022-9BDE-FAF5-4469-DF876A933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862CD-D1C3-D456-18B9-9162DD10B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571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8AD8FB-C9CA-98EE-06D0-12597FAAD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313" y="-475157"/>
            <a:ext cx="12538842" cy="835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D9B204-E4D9-9F4C-1EB7-42D15F9FA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0" y="1122363"/>
            <a:ext cx="9956800" cy="2387600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bg1"/>
                </a:solidFill>
                <a:latin typeface="Powderfinger Type" panose="02020709070000000403" pitchFamily="49" charset="77"/>
              </a:rPr>
              <a:t>TCP and Starlink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42BFE2-19A5-C659-1094-22BABB5870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AU" sz="2133" dirty="0">
                <a:solidFill>
                  <a:schemeClr val="bg1"/>
                </a:solidFill>
                <a:latin typeface="AhnbergHand" pitchFamily="2" charset="0"/>
              </a:rPr>
              <a:t>Geoff Huston AM</a:t>
            </a:r>
          </a:p>
          <a:p>
            <a:pPr algn="r"/>
            <a:r>
              <a:rPr lang="en-AU" sz="2133" dirty="0">
                <a:solidFill>
                  <a:schemeClr val="bg1"/>
                </a:solidFill>
                <a:latin typeface="AhnbergHand" pitchFamily="2" charset="0"/>
              </a:rPr>
              <a:t>APNIC</a:t>
            </a:r>
          </a:p>
          <a:p>
            <a:pPr algn="r"/>
            <a:endParaRPr lang="en-AU" sz="2133" dirty="0">
              <a:solidFill>
                <a:schemeClr val="bg1"/>
              </a:solidFill>
              <a:latin typeface="AhnbergHand" pitchFamily="2" charset="0"/>
            </a:endParaRPr>
          </a:p>
          <a:p>
            <a:pPr algn="r"/>
            <a:endParaRPr lang="en-AU" sz="2133" dirty="0">
              <a:solidFill>
                <a:schemeClr val="bg1"/>
              </a:solidFill>
              <a:latin typeface="AhnbergH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143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6FC2-C414-B418-5DD8-49EFB6D55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Tracking a LEO satellite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B031E8-3B7B-1EE5-7815-0BC864FFAA83}"/>
              </a:ext>
            </a:extLst>
          </p:cNvPr>
          <p:cNvSpPr/>
          <p:nvPr/>
        </p:nvSpPr>
        <p:spPr>
          <a:xfrm>
            <a:off x="4149969" y="2991399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7BBB5D-35CC-6EC3-3325-D7D2D053840D}"/>
              </a:ext>
            </a:extLst>
          </p:cNvPr>
          <p:cNvCxnSpPr>
            <a:cxnSpLocks/>
            <a:stCxn id="4" idx="0"/>
          </p:cNvCxnSpPr>
          <p:nvPr/>
        </p:nvCxnSpPr>
        <p:spPr>
          <a:xfrm flipH="1">
            <a:off x="4212492" y="2991399"/>
            <a:ext cx="3908" cy="2323063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0957C4B-FD92-CE7C-C182-DC92333461F8}"/>
              </a:ext>
            </a:extLst>
          </p:cNvPr>
          <p:cNvSpPr txBox="1"/>
          <p:nvPr/>
        </p:nvSpPr>
        <p:spPr>
          <a:xfrm>
            <a:off x="4149969" y="4200366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550km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65B5EF-4916-1161-0BBB-142B8264B278}"/>
              </a:ext>
            </a:extLst>
          </p:cNvPr>
          <p:cNvSpPr txBox="1"/>
          <p:nvPr/>
        </p:nvSpPr>
        <p:spPr>
          <a:xfrm>
            <a:off x="4624625" y="2806733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27,000 km/h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813793-5795-25E5-33FA-6C0D86D9ABE9}"/>
              </a:ext>
            </a:extLst>
          </p:cNvPr>
          <p:cNvSpPr txBox="1"/>
          <p:nvPr/>
        </p:nvSpPr>
        <p:spPr>
          <a:xfrm>
            <a:off x="3681283" y="2481781"/>
            <a:ext cx="937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Satellite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7EE903-CD21-4630-2ED8-A9C8620F7FCC}"/>
              </a:ext>
            </a:extLst>
          </p:cNvPr>
          <p:cNvSpPr txBox="1"/>
          <p:nvPr/>
        </p:nvSpPr>
        <p:spPr>
          <a:xfrm>
            <a:off x="6056938" y="2786115"/>
            <a:ext cx="3061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horizon to horizon: ~5 minutes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085C128-F95F-DEC0-856A-0523F95088A8}"/>
              </a:ext>
            </a:extLst>
          </p:cNvPr>
          <p:cNvSpPr/>
          <p:nvPr/>
        </p:nvSpPr>
        <p:spPr>
          <a:xfrm>
            <a:off x="1051034" y="5297067"/>
            <a:ext cx="6579476" cy="809443"/>
          </a:xfrm>
          <a:custGeom>
            <a:avLst/>
            <a:gdLst>
              <a:gd name="connsiteX0" fmla="*/ 0 w 6579476"/>
              <a:gd name="connsiteY0" fmla="*/ 809443 h 809443"/>
              <a:gd name="connsiteX1" fmla="*/ 3142594 w 6579476"/>
              <a:gd name="connsiteY1" fmla="*/ 147 h 809443"/>
              <a:gd name="connsiteX2" fmla="*/ 6579476 w 6579476"/>
              <a:gd name="connsiteY2" fmla="*/ 756892 h 80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9476" h="809443">
                <a:moveTo>
                  <a:pt x="0" y="809443"/>
                </a:moveTo>
                <a:cubicBezTo>
                  <a:pt x="1023007" y="409174"/>
                  <a:pt x="2046015" y="8906"/>
                  <a:pt x="3142594" y="147"/>
                </a:cubicBezTo>
                <a:cubicBezTo>
                  <a:pt x="4239173" y="-8612"/>
                  <a:pt x="5409324" y="374140"/>
                  <a:pt x="6579476" y="75689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19FBD26E-5EC9-B922-5480-647D28FE6E35}"/>
              </a:ext>
            </a:extLst>
          </p:cNvPr>
          <p:cNvSpPr/>
          <p:nvPr/>
        </p:nvSpPr>
        <p:spPr>
          <a:xfrm>
            <a:off x="462455" y="3063632"/>
            <a:ext cx="7598979" cy="1256120"/>
          </a:xfrm>
          <a:custGeom>
            <a:avLst/>
            <a:gdLst>
              <a:gd name="connsiteX0" fmla="*/ 0 w 7598979"/>
              <a:gd name="connsiteY0" fmla="*/ 1587064 h 1587064"/>
              <a:gd name="connsiteX1" fmla="*/ 3741683 w 7598979"/>
              <a:gd name="connsiteY1" fmla="*/ 2 h 1587064"/>
              <a:gd name="connsiteX2" fmla="*/ 7598979 w 7598979"/>
              <a:gd name="connsiteY2" fmla="*/ 1576553 h 158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98979" h="1587064">
                <a:moveTo>
                  <a:pt x="0" y="1587064"/>
                </a:moveTo>
                <a:cubicBezTo>
                  <a:pt x="1237593" y="794409"/>
                  <a:pt x="2475187" y="1754"/>
                  <a:pt x="3741683" y="2"/>
                </a:cubicBezTo>
                <a:cubicBezTo>
                  <a:pt x="5008179" y="-1750"/>
                  <a:pt x="6303579" y="787401"/>
                  <a:pt x="7598979" y="157655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A4BB715F-CAE8-C9CA-D9FE-BA5A56E82615}"/>
              </a:ext>
            </a:extLst>
          </p:cNvPr>
          <p:cNvSpPr/>
          <p:nvPr/>
        </p:nvSpPr>
        <p:spPr>
          <a:xfrm>
            <a:off x="1587062" y="5370168"/>
            <a:ext cx="5244662" cy="842312"/>
          </a:xfrm>
          <a:custGeom>
            <a:avLst/>
            <a:gdLst>
              <a:gd name="connsiteX0" fmla="*/ 0 w 5244662"/>
              <a:gd name="connsiteY0" fmla="*/ 820425 h 842312"/>
              <a:gd name="connsiteX1" fmla="*/ 746235 w 5244662"/>
              <a:gd name="connsiteY1" fmla="*/ 284398 h 842312"/>
              <a:gd name="connsiteX2" fmla="*/ 472966 w 5244662"/>
              <a:gd name="connsiteY2" fmla="*/ 841446 h 842312"/>
              <a:gd name="connsiteX3" fmla="*/ 1397876 w 5244662"/>
              <a:gd name="connsiteY3" fmla="*/ 126742 h 842312"/>
              <a:gd name="connsiteX4" fmla="*/ 1219200 w 5244662"/>
              <a:gd name="connsiteY4" fmla="*/ 746853 h 842312"/>
              <a:gd name="connsiteX5" fmla="*/ 2270235 w 5244662"/>
              <a:gd name="connsiteY5" fmla="*/ 21639 h 842312"/>
              <a:gd name="connsiteX6" fmla="*/ 2070538 w 5244662"/>
              <a:gd name="connsiteY6" fmla="*/ 757363 h 842312"/>
              <a:gd name="connsiteX7" fmla="*/ 3216166 w 5244662"/>
              <a:gd name="connsiteY7" fmla="*/ 618 h 842312"/>
              <a:gd name="connsiteX8" fmla="*/ 2921876 w 5244662"/>
              <a:gd name="connsiteY8" fmla="*/ 620729 h 842312"/>
              <a:gd name="connsiteX9" fmla="*/ 3930869 w 5244662"/>
              <a:gd name="connsiteY9" fmla="*/ 179294 h 842312"/>
              <a:gd name="connsiteX10" fmla="*/ 3678621 w 5244662"/>
              <a:gd name="connsiteY10" fmla="*/ 568177 h 842312"/>
              <a:gd name="connsiteX11" fmla="*/ 4645572 w 5244662"/>
              <a:gd name="connsiteY11" fmla="*/ 294908 h 842312"/>
              <a:gd name="connsiteX12" fmla="*/ 4866290 w 5244662"/>
              <a:gd name="connsiteY12" fmla="*/ 683791 h 842312"/>
              <a:gd name="connsiteX13" fmla="*/ 5244662 w 5244662"/>
              <a:gd name="connsiteY13" fmla="*/ 515625 h 84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44662" h="842312">
                <a:moveTo>
                  <a:pt x="0" y="820425"/>
                </a:moveTo>
                <a:cubicBezTo>
                  <a:pt x="333704" y="550660"/>
                  <a:pt x="667408" y="280895"/>
                  <a:pt x="746235" y="284398"/>
                </a:cubicBezTo>
                <a:cubicBezTo>
                  <a:pt x="825062" y="287901"/>
                  <a:pt x="364359" y="867722"/>
                  <a:pt x="472966" y="841446"/>
                </a:cubicBezTo>
                <a:cubicBezTo>
                  <a:pt x="581573" y="815170"/>
                  <a:pt x="1273504" y="142507"/>
                  <a:pt x="1397876" y="126742"/>
                </a:cubicBezTo>
                <a:cubicBezTo>
                  <a:pt x="1522248" y="110977"/>
                  <a:pt x="1073807" y="764370"/>
                  <a:pt x="1219200" y="746853"/>
                </a:cubicBezTo>
                <a:cubicBezTo>
                  <a:pt x="1364593" y="729336"/>
                  <a:pt x="2128345" y="19887"/>
                  <a:pt x="2270235" y="21639"/>
                </a:cubicBezTo>
                <a:cubicBezTo>
                  <a:pt x="2412125" y="23391"/>
                  <a:pt x="1912883" y="760866"/>
                  <a:pt x="2070538" y="757363"/>
                </a:cubicBezTo>
                <a:cubicBezTo>
                  <a:pt x="2228193" y="753860"/>
                  <a:pt x="3074276" y="23390"/>
                  <a:pt x="3216166" y="618"/>
                </a:cubicBezTo>
                <a:cubicBezTo>
                  <a:pt x="3358056" y="-22154"/>
                  <a:pt x="2802759" y="590950"/>
                  <a:pt x="2921876" y="620729"/>
                </a:cubicBezTo>
                <a:cubicBezTo>
                  <a:pt x="3040993" y="650508"/>
                  <a:pt x="3804745" y="188053"/>
                  <a:pt x="3930869" y="179294"/>
                </a:cubicBezTo>
                <a:cubicBezTo>
                  <a:pt x="4056993" y="170535"/>
                  <a:pt x="3559504" y="548908"/>
                  <a:pt x="3678621" y="568177"/>
                </a:cubicBezTo>
                <a:cubicBezTo>
                  <a:pt x="3797738" y="587446"/>
                  <a:pt x="4447627" y="275639"/>
                  <a:pt x="4645572" y="294908"/>
                </a:cubicBezTo>
                <a:cubicBezTo>
                  <a:pt x="4843517" y="314177"/>
                  <a:pt x="4766442" y="647005"/>
                  <a:pt x="4866290" y="683791"/>
                </a:cubicBezTo>
                <a:cubicBezTo>
                  <a:pt x="4966138" y="720577"/>
                  <a:pt x="5105400" y="618101"/>
                  <a:pt x="5244662" y="515625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0C650AFD-1368-3720-047B-CBBCEA2344F3}"/>
              </a:ext>
            </a:extLst>
          </p:cNvPr>
          <p:cNvSpPr/>
          <p:nvPr/>
        </p:nvSpPr>
        <p:spPr>
          <a:xfrm>
            <a:off x="4046482" y="5128874"/>
            <a:ext cx="294290" cy="168193"/>
          </a:xfrm>
          <a:custGeom>
            <a:avLst/>
            <a:gdLst>
              <a:gd name="connsiteX0" fmla="*/ 0 w 294290"/>
              <a:gd name="connsiteY0" fmla="*/ 10510 h 168193"/>
              <a:gd name="connsiteX1" fmla="*/ 157656 w 294290"/>
              <a:gd name="connsiteY1" fmla="*/ 168165 h 168193"/>
              <a:gd name="connsiteX2" fmla="*/ 294290 w 294290"/>
              <a:gd name="connsiteY2" fmla="*/ 0 h 16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290" h="168193">
                <a:moveTo>
                  <a:pt x="0" y="10510"/>
                </a:moveTo>
                <a:cubicBezTo>
                  <a:pt x="54304" y="90213"/>
                  <a:pt x="108608" y="169917"/>
                  <a:pt x="157656" y="168165"/>
                </a:cubicBezTo>
                <a:cubicBezTo>
                  <a:pt x="206704" y="166413"/>
                  <a:pt x="250497" y="83206"/>
                  <a:pt x="294290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90816CD-EA53-8D8A-9892-F4EC3224CB4B}"/>
              </a:ext>
            </a:extLst>
          </p:cNvPr>
          <p:cNvSpPr/>
          <p:nvPr/>
        </p:nvSpPr>
        <p:spPr>
          <a:xfrm>
            <a:off x="1739590" y="2728156"/>
            <a:ext cx="2911606" cy="706420"/>
          </a:xfrm>
          <a:custGeom>
            <a:avLst/>
            <a:gdLst>
              <a:gd name="connsiteX0" fmla="*/ 0 w 2911606"/>
              <a:gd name="connsiteY0" fmla="*/ 706420 h 706420"/>
              <a:gd name="connsiteX1" fmla="*/ 498088 w 2911606"/>
              <a:gd name="connsiteY1" fmla="*/ 498264 h 706420"/>
              <a:gd name="connsiteX2" fmla="*/ 1048215 w 2911606"/>
              <a:gd name="connsiteY2" fmla="*/ 275239 h 706420"/>
              <a:gd name="connsiteX3" fmla="*/ 1680117 w 2911606"/>
              <a:gd name="connsiteY3" fmla="*/ 148859 h 706420"/>
              <a:gd name="connsiteX4" fmla="*/ 2051825 w 2911606"/>
              <a:gd name="connsiteY4" fmla="*/ 89385 h 706420"/>
              <a:gd name="connsiteX5" fmla="*/ 2639122 w 2911606"/>
              <a:gd name="connsiteY5" fmla="*/ 81951 h 706420"/>
              <a:gd name="connsiteX6" fmla="*/ 2906751 w 2911606"/>
              <a:gd name="connsiteY6" fmla="*/ 104254 h 706420"/>
              <a:gd name="connsiteX7" fmla="*/ 2817542 w 2911606"/>
              <a:gd name="connsiteY7" fmla="*/ 176 h 706420"/>
              <a:gd name="connsiteX8" fmla="*/ 2891883 w 2911606"/>
              <a:gd name="connsiteY8" fmla="*/ 81951 h 706420"/>
              <a:gd name="connsiteX9" fmla="*/ 2780371 w 2911606"/>
              <a:gd name="connsiteY9" fmla="*/ 178595 h 70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1606" h="706420">
                <a:moveTo>
                  <a:pt x="0" y="706420"/>
                </a:moveTo>
                <a:lnTo>
                  <a:pt x="498088" y="498264"/>
                </a:lnTo>
                <a:cubicBezTo>
                  <a:pt x="672790" y="426401"/>
                  <a:pt x="851210" y="333473"/>
                  <a:pt x="1048215" y="275239"/>
                </a:cubicBezTo>
                <a:cubicBezTo>
                  <a:pt x="1245220" y="217005"/>
                  <a:pt x="1512849" y="179835"/>
                  <a:pt x="1680117" y="148859"/>
                </a:cubicBezTo>
                <a:cubicBezTo>
                  <a:pt x="1847385" y="117883"/>
                  <a:pt x="1891991" y="100536"/>
                  <a:pt x="2051825" y="89385"/>
                </a:cubicBezTo>
                <a:cubicBezTo>
                  <a:pt x="2211659" y="78234"/>
                  <a:pt x="2496634" y="79473"/>
                  <a:pt x="2639122" y="81951"/>
                </a:cubicBezTo>
                <a:cubicBezTo>
                  <a:pt x="2781610" y="84429"/>
                  <a:pt x="2877014" y="117883"/>
                  <a:pt x="2906751" y="104254"/>
                </a:cubicBezTo>
                <a:cubicBezTo>
                  <a:pt x="2936488" y="90625"/>
                  <a:pt x="2820020" y="3893"/>
                  <a:pt x="2817542" y="176"/>
                </a:cubicBezTo>
                <a:cubicBezTo>
                  <a:pt x="2815064" y="-3541"/>
                  <a:pt x="2898078" y="52214"/>
                  <a:pt x="2891883" y="81951"/>
                </a:cubicBezTo>
                <a:cubicBezTo>
                  <a:pt x="2885688" y="111688"/>
                  <a:pt x="2833029" y="145141"/>
                  <a:pt x="2780371" y="178595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8ACF8A8-FE34-AB8A-FDD9-D3D3EF88A25A}"/>
              </a:ext>
            </a:extLst>
          </p:cNvPr>
          <p:cNvGrpSpPr/>
          <p:nvPr/>
        </p:nvGrpSpPr>
        <p:grpSpPr>
          <a:xfrm>
            <a:off x="3681283" y="3132076"/>
            <a:ext cx="1165037" cy="2182386"/>
            <a:chOff x="3681283" y="3132076"/>
            <a:chExt cx="1165037" cy="218238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66FB58C-F4F6-00D8-47BF-F01563E2EAA8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7B347A7-E1B1-33DF-8E2D-B420D9E6102F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33CEF70-EA38-C97C-DE7F-77FC1EE7358E}"/>
              </a:ext>
            </a:extLst>
          </p:cNvPr>
          <p:cNvSpPr/>
          <p:nvPr/>
        </p:nvSpPr>
        <p:spPr>
          <a:xfrm>
            <a:off x="2172732" y="3417223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560B7D-392A-E0D6-94D9-A0B43FF77688}"/>
              </a:ext>
            </a:extLst>
          </p:cNvPr>
          <p:cNvSpPr/>
          <p:nvPr/>
        </p:nvSpPr>
        <p:spPr>
          <a:xfrm>
            <a:off x="1013257" y="3882816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C57D68B-64A7-246F-505B-0E19E5AB503A}"/>
              </a:ext>
            </a:extLst>
          </p:cNvPr>
          <p:cNvSpPr/>
          <p:nvPr/>
        </p:nvSpPr>
        <p:spPr>
          <a:xfrm>
            <a:off x="5691095" y="3249870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B39466-D29B-4ECD-5ADA-5A2707729FA3}"/>
              </a:ext>
            </a:extLst>
          </p:cNvPr>
          <p:cNvSpPr/>
          <p:nvPr/>
        </p:nvSpPr>
        <p:spPr>
          <a:xfrm>
            <a:off x="6937656" y="3752490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B74DC25-E899-C7D8-CBB4-B6ECC832679D}"/>
              </a:ext>
            </a:extLst>
          </p:cNvPr>
          <p:cNvGrpSpPr/>
          <p:nvPr/>
        </p:nvGrpSpPr>
        <p:grpSpPr>
          <a:xfrm rot="559709">
            <a:off x="5049675" y="3351288"/>
            <a:ext cx="1165037" cy="2182386"/>
            <a:chOff x="3681283" y="3132076"/>
            <a:chExt cx="1165037" cy="218238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D5EE278-7F8A-0571-5BD9-3BF83EC5B5DB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CE60A6-E3E7-3B4A-E206-01024B5957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437545C-9C0C-F3C6-AFC7-2DA0F7FA6295}"/>
              </a:ext>
            </a:extLst>
          </p:cNvPr>
          <p:cNvGrpSpPr/>
          <p:nvPr/>
        </p:nvGrpSpPr>
        <p:grpSpPr>
          <a:xfrm rot="1012618">
            <a:off x="6143442" y="3804906"/>
            <a:ext cx="1165037" cy="2182386"/>
            <a:chOff x="3681283" y="3132076"/>
            <a:chExt cx="1165037" cy="218238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C1AD420-1778-9333-36D3-A857A5652992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2460764-294A-3BFD-E7F8-CB53169361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0D8DA7D-7B4E-999E-028D-88FA971E4B0C}"/>
              </a:ext>
            </a:extLst>
          </p:cNvPr>
          <p:cNvGrpSpPr/>
          <p:nvPr/>
        </p:nvGrpSpPr>
        <p:grpSpPr>
          <a:xfrm rot="20359129">
            <a:off x="2102049" y="3425516"/>
            <a:ext cx="1165037" cy="2182386"/>
            <a:chOff x="3681283" y="3132076"/>
            <a:chExt cx="1165037" cy="2182386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1E1EC49-8A35-BDE5-3C3C-023297F0F3D5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133EB25-8003-4BB9-9F84-133CFB654B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C6B14CD-CBDA-BCCC-FD55-141DFCD709C6}"/>
              </a:ext>
            </a:extLst>
          </p:cNvPr>
          <p:cNvGrpSpPr/>
          <p:nvPr/>
        </p:nvGrpSpPr>
        <p:grpSpPr>
          <a:xfrm rot="20397813">
            <a:off x="873542" y="3749613"/>
            <a:ext cx="1165037" cy="2182386"/>
            <a:chOff x="3681283" y="3132076"/>
            <a:chExt cx="1165037" cy="2182386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5FBD718-01D3-0B9B-94F7-1AD533A2F73C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42D2D39-E9E5-AC4B-EADB-1848EFB9AF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7730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2A789-897B-3BED-D35E-CB90719DB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85" y="119804"/>
            <a:ext cx="10515600" cy="1325563"/>
          </a:xfrm>
        </p:spPr>
        <p:txBody>
          <a:bodyPr/>
          <a:lstStyle/>
          <a:p>
            <a:r>
              <a:rPr lang="en-AU" dirty="0"/>
              <a:t>Looking 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88701B-44FB-750F-48D5-EF0A43DDF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6715" y="1289960"/>
            <a:ext cx="5425745" cy="544823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9024D1-7039-DCA0-B569-0A7A01DFCB85}"/>
              </a:ext>
            </a:extLst>
          </p:cNvPr>
          <p:cNvSpPr txBox="1"/>
          <p:nvPr/>
        </p:nvSpPr>
        <p:spPr>
          <a:xfrm>
            <a:off x="6725429" y="2174982"/>
            <a:ext cx="41668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/>
              <a:t>Starlink</a:t>
            </a:r>
            <a:r>
              <a:rPr lang="en-AU" dirty="0"/>
              <a:t> tracks satellites with a minimum elevation of 25</a:t>
            </a:r>
            <a:r>
              <a:rPr lang="en-AU" baseline="30000" dirty="0"/>
              <a:t>o</a:t>
            </a:r>
            <a:r>
              <a:rPr lang="en-AU" dirty="0"/>
              <a:t>. </a:t>
            </a:r>
          </a:p>
          <a:p>
            <a:endParaRPr lang="en-AU" dirty="0"/>
          </a:p>
          <a:p>
            <a:r>
              <a:rPr lang="en-AU" dirty="0"/>
              <a:t>There are between 30 – 50 visible </a:t>
            </a:r>
            <a:r>
              <a:rPr lang="en-AU" dirty="0" err="1"/>
              <a:t>Starlink</a:t>
            </a:r>
            <a:r>
              <a:rPr lang="en-AU" dirty="0"/>
              <a:t> satellites at any point on the surface between latitudes 56</a:t>
            </a:r>
            <a:r>
              <a:rPr lang="en-AU" baseline="30000" dirty="0"/>
              <a:t>o </a:t>
            </a:r>
            <a:r>
              <a:rPr lang="en-AU" dirty="0"/>
              <a:t>North and South</a:t>
            </a:r>
          </a:p>
          <a:p>
            <a:endParaRPr lang="en-AU" dirty="0"/>
          </a:p>
          <a:p>
            <a:r>
              <a:rPr lang="en-AU" dirty="0"/>
              <a:t>Each satellite traverses the visible aperture for a maximum of ~3 minutes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8FFB3B-0FB5-1C92-DE5B-664AC2E37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5819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86D7-CFD6-C19C-0D32-9A27640F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55C80-BA89-827A-3943-500D995B6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 satellite is assigned to a user terminal in 15 second time slots</a:t>
            </a:r>
          </a:p>
          <a:p>
            <a:r>
              <a:rPr lang="en-AU" dirty="0"/>
              <a:t>Tracking of a satellite (by phased array focussing) works across 11 degrees of arc per satellite in each 15 second slot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2EEE37C-A3BB-95C0-2043-B386BCEE4AAC}"/>
              </a:ext>
            </a:extLst>
          </p:cNvPr>
          <p:cNvSpPr/>
          <p:nvPr/>
        </p:nvSpPr>
        <p:spPr>
          <a:xfrm>
            <a:off x="1902372" y="6177452"/>
            <a:ext cx="7683062" cy="780393"/>
          </a:xfrm>
          <a:custGeom>
            <a:avLst/>
            <a:gdLst>
              <a:gd name="connsiteX0" fmla="*/ 0 w 7683062"/>
              <a:gd name="connsiteY0" fmla="*/ 780393 h 780393"/>
              <a:gd name="connsiteX1" fmla="*/ 2564525 w 7683062"/>
              <a:gd name="connsiteY1" fmla="*/ 86710 h 780393"/>
              <a:gd name="connsiteX2" fmla="*/ 4666594 w 7683062"/>
              <a:gd name="connsiteY2" fmla="*/ 86710 h 780393"/>
              <a:gd name="connsiteX3" fmla="*/ 7683062 w 7683062"/>
              <a:gd name="connsiteY3" fmla="*/ 780393 h 780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062" h="780393">
                <a:moveTo>
                  <a:pt x="0" y="780393"/>
                </a:moveTo>
                <a:cubicBezTo>
                  <a:pt x="893379" y="491358"/>
                  <a:pt x="1786759" y="202324"/>
                  <a:pt x="2564525" y="86710"/>
                </a:cubicBezTo>
                <a:cubicBezTo>
                  <a:pt x="3342291" y="-28904"/>
                  <a:pt x="3813505" y="-28904"/>
                  <a:pt x="4666594" y="86710"/>
                </a:cubicBezTo>
                <a:cubicBezTo>
                  <a:pt x="5519683" y="202324"/>
                  <a:pt x="6601372" y="491358"/>
                  <a:pt x="7683062" y="78039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AED1CC-EFC0-DE0B-5947-778F81102745}"/>
              </a:ext>
            </a:extLst>
          </p:cNvPr>
          <p:cNvSpPr/>
          <p:nvPr/>
        </p:nvSpPr>
        <p:spPr>
          <a:xfrm>
            <a:off x="5468007" y="4438566"/>
            <a:ext cx="199696" cy="2417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C3D7F6-C816-D660-68D4-E8D037F56C40}"/>
              </a:ext>
            </a:extLst>
          </p:cNvPr>
          <p:cNvSpPr txBox="1"/>
          <p:nvPr/>
        </p:nvSpPr>
        <p:spPr>
          <a:xfrm>
            <a:off x="5195984" y="6546638"/>
            <a:ext cx="70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client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8E903A-9022-DEA4-B514-29AEE705BAE3}"/>
              </a:ext>
            </a:extLst>
          </p:cNvPr>
          <p:cNvSpPr/>
          <p:nvPr/>
        </p:nvSpPr>
        <p:spPr>
          <a:xfrm>
            <a:off x="6285187" y="4485866"/>
            <a:ext cx="199696" cy="2417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97BA56-5924-EF8D-7484-AED0DBD4DB9A}"/>
              </a:ext>
            </a:extLst>
          </p:cNvPr>
          <p:cNvSpPr/>
          <p:nvPr/>
        </p:nvSpPr>
        <p:spPr>
          <a:xfrm>
            <a:off x="7005146" y="4559436"/>
            <a:ext cx="199696" cy="241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E2412F-F6BE-EC0D-82AE-1782535ED21F}"/>
              </a:ext>
            </a:extLst>
          </p:cNvPr>
          <p:cNvSpPr/>
          <p:nvPr/>
        </p:nvSpPr>
        <p:spPr>
          <a:xfrm>
            <a:off x="4650828" y="4491985"/>
            <a:ext cx="199696" cy="2417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198C0-B3B1-C5D0-EE02-919DEA6FD6E0}"/>
              </a:ext>
            </a:extLst>
          </p:cNvPr>
          <p:cNvSpPr/>
          <p:nvPr/>
        </p:nvSpPr>
        <p:spPr>
          <a:xfrm>
            <a:off x="3930869" y="4559435"/>
            <a:ext cx="199696" cy="241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D49509-8DB7-A5FF-FD14-4C3FCA5EA544}"/>
              </a:ext>
            </a:extLst>
          </p:cNvPr>
          <p:cNvCxnSpPr>
            <a:cxnSpLocks/>
          </p:cNvCxnSpPr>
          <p:nvPr/>
        </p:nvCxnSpPr>
        <p:spPr>
          <a:xfrm>
            <a:off x="5473975" y="5832911"/>
            <a:ext cx="387455" cy="1066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>
            <a:extLst>
              <a:ext uri="{FF2B5EF4-FFF2-40B4-BE49-F238E27FC236}">
                <a16:creationId xmlns:a16="http://schemas.microsoft.com/office/drawing/2014/main" id="{A02A4421-FA8A-DD27-1D2D-58F2808D1F09}"/>
              </a:ext>
            </a:extLst>
          </p:cNvPr>
          <p:cNvSpPr/>
          <p:nvPr/>
        </p:nvSpPr>
        <p:spPr>
          <a:xfrm>
            <a:off x="5623034" y="5885793"/>
            <a:ext cx="0" cy="189186"/>
          </a:xfrm>
          <a:custGeom>
            <a:avLst/>
            <a:gdLst>
              <a:gd name="connsiteX0" fmla="*/ 0 w 0"/>
              <a:gd name="connsiteY0" fmla="*/ 0 h 189186"/>
              <a:gd name="connsiteX1" fmla="*/ 0 w 0"/>
              <a:gd name="connsiteY1" fmla="*/ 189186 h 18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9186">
                <a:moveTo>
                  <a:pt x="0" y="0"/>
                </a:moveTo>
                <a:lnTo>
                  <a:pt x="0" y="189186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C7573A90-333E-9128-A2ED-B56E0AB670D0}"/>
              </a:ext>
            </a:extLst>
          </p:cNvPr>
          <p:cNvSpPr/>
          <p:nvPr/>
        </p:nvSpPr>
        <p:spPr>
          <a:xfrm>
            <a:off x="5337901" y="6085490"/>
            <a:ext cx="264113" cy="96578"/>
          </a:xfrm>
          <a:custGeom>
            <a:avLst/>
            <a:gdLst>
              <a:gd name="connsiteX0" fmla="*/ 264113 w 264113"/>
              <a:gd name="connsiteY0" fmla="*/ 0 h 96578"/>
              <a:gd name="connsiteX1" fmla="*/ 11865 w 264113"/>
              <a:gd name="connsiteY1" fmla="*/ 84082 h 96578"/>
              <a:gd name="connsiteX2" fmla="*/ 64416 w 264113"/>
              <a:gd name="connsiteY2" fmla="*/ 94593 h 9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113" h="96578">
                <a:moveTo>
                  <a:pt x="264113" y="0"/>
                </a:moveTo>
                <a:cubicBezTo>
                  <a:pt x="154630" y="34158"/>
                  <a:pt x="45148" y="68317"/>
                  <a:pt x="11865" y="84082"/>
                </a:cubicBezTo>
                <a:cubicBezTo>
                  <a:pt x="-21418" y="99848"/>
                  <a:pt x="21499" y="97220"/>
                  <a:pt x="64416" y="9459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2341FB8-E930-9FC4-F70F-47457136C773}"/>
              </a:ext>
            </a:extLst>
          </p:cNvPr>
          <p:cNvSpPr/>
          <p:nvPr/>
        </p:nvSpPr>
        <p:spPr>
          <a:xfrm>
            <a:off x="5633545" y="6074979"/>
            <a:ext cx="220717" cy="84083"/>
          </a:xfrm>
          <a:custGeom>
            <a:avLst/>
            <a:gdLst>
              <a:gd name="connsiteX0" fmla="*/ 0 w 220717"/>
              <a:gd name="connsiteY0" fmla="*/ 0 h 84083"/>
              <a:gd name="connsiteX1" fmla="*/ 220717 w 220717"/>
              <a:gd name="connsiteY1" fmla="*/ 84083 h 84083"/>
              <a:gd name="connsiteX2" fmla="*/ 220717 w 220717"/>
              <a:gd name="connsiteY2" fmla="*/ 84083 h 8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717" h="84083">
                <a:moveTo>
                  <a:pt x="0" y="0"/>
                </a:moveTo>
                <a:lnTo>
                  <a:pt x="220717" y="84083"/>
                </a:lnTo>
                <a:lnTo>
                  <a:pt x="220717" y="84083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3F2BA51-DFA1-FEC1-4DD9-E6CF120E01FC}"/>
              </a:ext>
            </a:extLst>
          </p:cNvPr>
          <p:cNvCxnSpPr>
            <a:stCxn id="5" idx="2"/>
          </p:cNvCxnSpPr>
          <p:nvPr/>
        </p:nvCxnSpPr>
        <p:spPr>
          <a:xfrm>
            <a:off x="5567855" y="4680303"/>
            <a:ext cx="34159" cy="115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0C53E3-C03B-E336-DEC8-96FDFC1E32E3}"/>
              </a:ext>
            </a:extLst>
          </p:cNvPr>
          <p:cNvCxnSpPr>
            <a:stCxn id="13" idx="2"/>
          </p:cNvCxnSpPr>
          <p:nvPr/>
        </p:nvCxnSpPr>
        <p:spPr>
          <a:xfrm flipH="1">
            <a:off x="5633545" y="4727603"/>
            <a:ext cx="751490" cy="1158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2125543-1B74-C57B-8BE6-2E3C114265FE}"/>
              </a:ext>
            </a:extLst>
          </p:cNvPr>
          <p:cNvSpPr txBox="1"/>
          <p:nvPr/>
        </p:nvSpPr>
        <p:spPr>
          <a:xfrm>
            <a:off x="5508832" y="5225291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11</a:t>
            </a:r>
            <a:r>
              <a:rPr lang="en-AU" baseline="30000" dirty="0"/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827566-F2D4-CC4F-3950-087AE41E1A92}"/>
              </a:ext>
            </a:extLst>
          </p:cNvPr>
          <p:cNvSpPr txBox="1"/>
          <p:nvPr/>
        </p:nvSpPr>
        <p:spPr>
          <a:xfrm>
            <a:off x="5743903" y="4001294"/>
            <a:ext cx="1227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15 seconds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C21266A-F7DF-C3E6-2935-085C5556FC81}"/>
              </a:ext>
            </a:extLst>
          </p:cNvPr>
          <p:cNvSpPr/>
          <p:nvPr/>
        </p:nvSpPr>
        <p:spPr>
          <a:xfrm>
            <a:off x="5591503" y="5181542"/>
            <a:ext cx="409904" cy="84141"/>
          </a:xfrm>
          <a:custGeom>
            <a:avLst/>
            <a:gdLst>
              <a:gd name="connsiteX0" fmla="*/ 0 w 409904"/>
              <a:gd name="connsiteY0" fmla="*/ 73630 h 84141"/>
              <a:gd name="connsiteX1" fmla="*/ 210207 w 409904"/>
              <a:gd name="connsiteY1" fmla="*/ 58 h 84141"/>
              <a:gd name="connsiteX2" fmla="*/ 409904 w 409904"/>
              <a:gd name="connsiteY2" fmla="*/ 84141 h 8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904" h="84141">
                <a:moveTo>
                  <a:pt x="0" y="73630"/>
                </a:moveTo>
                <a:cubicBezTo>
                  <a:pt x="70945" y="35968"/>
                  <a:pt x="141890" y="-1694"/>
                  <a:pt x="210207" y="58"/>
                </a:cubicBezTo>
                <a:cubicBezTo>
                  <a:pt x="278524" y="1810"/>
                  <a:pt x="344214" y="42975"/>
                  <a:pt x="409904" y="8414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E1AAA617-1C3A-FC51-2534-177EF8A21F77}"/>
              </a:ext>
            </a:extLst>
          </p:cNvPr>
          <p:cNvSpPr/>
          <p:nvPr/>
        </p:nvSpPr>
        <p:spPr>
          <a:xfrm rot="812117">
            <a:off x="6980169" y="4114516"/>
            <a:ext cx="1083341" cy="200053"/>
          </a:xfrm>
          <a:custGeom>
            <a:avLst/>
            <a:gdLst>
              <a:gd name="connsiteX0" fmla="*/ 0 w 1083341"/>
              <a:gd name="connsiteY0" fmla="*/ 200053 h 200053"/>
              <a:gd name="connsiteX1" fmla="*/ 830318 w 1083341"/>
              <a:gd name="connsiteY1" fmla="*/ 84439 h 200053"/>
              <a:gd name="connsiteX2" fmla="*/ 1082566 w 1083341"/>
              <a:gd name="connsiteY2" fmla="*/ 63419 h 200053"/>
              <a:gd name="connsiteX3" fmla="*/ 914400 w 1083341"/>
              <a:gd name="connsiteY3" fmla="*/ 356 h 200053"/>
              <a:gd name="connsiteX4" fmla="*/ 1072056 w 1083341"/>
              <a:gd name="connsiteY4" fmla="*/ 94950 h 200053"/>
              <a:gd name="connsiteX5" fmla="*/ 977463 w 1083341"/>
              <a:gd name="connsiteY5" fmla="*/ 168522 h 200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3341" h="200053">
                <a:moveTo>
                  <a:pt x="0" y="200053"/>
                </a:moveTo>
                <a:lnTo>
                  <a:pt x="830318" y="84439"/>
                </a:lnTo>
                <a:cubicBezTo>
                  <a:pt x="1010746" y="61667"/>
                  <a:pt x="1068552" y="77433"/>
                  <a:pt x="1082566" y="63419"/>
                </a:cubicBezTo>
                <a:cubicBezTo>
                  <a:pt x="1096580" y="49405"/>
                  <a:pt x="916152" y="-4899"/>
                  <a:pt x="914400" y="356"/>
                </a:cubicBezTo>
                <a:cubicBezTo>
                  <a:pt x="912648" y="5611"/>
                  <a:pt x="1061546" y="66922"/>
                  <a:pt x="1072056" y="94950"/>
                </a:cubicBezTo>
                <a:cubicBezTo>
                  <a:pt x="1082566" y="122978"/>
                  <a:pt x="1030014" y="145750"/>
                  <a:pt x="977463" y="16852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10665-BD7E-A4C5-D594-59F580D2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2898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beam&#10;&#10;Description automatically generated">
            <a:extLst>
              <a:ext uri="{FF2B5EF4-FFF2-40B4-BE49-F238E27FC236}">
                <a16:creationId xmlns:a16="http://schemas.microsoft.com/office/drawing/2014/main" id="{D236D322-823F-CF5E-22AB-04D959A87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342" y="3081841"/>
            <a:ext cx="5627076" cy="26797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CF8208-194E-9EE6-EB2D-850C374B2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Spot Beams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79900-6397-6DD3-FB65-F5D03D5F4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Each spacecraft uses 2,000 MHz of spectrum for user downlink and splits it into 8x channels of 250 MHz each</a:t>
            </a:r>
          </a:p>
          <a:p>
            <a:r>
              <a:rPr lang="en-AU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Each satellite has 3 downlink antennas and 1 uplink antennas, and each can do 8 beams x 2 polarizations, for a total of 48 beams down and 16 up.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2343E-13F3-93FE-9046-0CE291606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13</a:t>
            </a:fld>
            <a:endParaRPr lang="en-AU" dirty="0"/>
          </a:p>
        </p:txBody>
      </p:sp>
      <p:pic>
        <p:nvPicPr>
          <p:cNvPr id="6" name="Picture 5" descr="A diagram of a diagram of a circle&#10;&#10;Description automatically generated with medium confidence">
            <a:extLst>
              <a:ext uri="{FF2B5EF4-FFF2-40B4-BE49-F238E27FC236}">
                <a16:creationId xmlns:a16="http://schemas.microsoft.com/office/drawing/2014/main" id="{6F01C642-CC00-FCCE-2808-217E77CEB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4" y="3429000"/>
            <a:ext cx="7166317" cy="2332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F5E35F-2A26-E224-1434-70AA34552194}"/>
              </a:ext>
            </a:extLst>
          </p:cNvPr>
          <p:cNvSpPr txBox="1"/>
          <p:nvPr/>
        </p:nvSpPr>
        <p:spPr>
          <a:xfrm>
            <a:off x="2116735" y="6184614"/>
            <a:ext cx="585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“Unveiling Beamforming Strategies of </a:t>
            </a:r>
            <a:r>
              <a:rPr lang="en-US" dirty="0" err="1"/>
              <a:t>Starlink</a:t>
            </a:r>
            <a:r>
              <a:rPr lang="en-US" dirty="0"/>
              <a:t> LEO Satellites”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64287-06BA-E23F-5B23-FE2BCF7AC338}"/>
              </a:ext>
            </a:extLst>
          </p:cNvPr>
          <p:cNvSpPr txBox="1"/>
          <p:nvPr/>
        </p:nvSpPr>
        <p:spPr>
          <a:xfrm>
            <a:off x="2209800" y="6478477"/>
            <a:ext cx="8023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people.engineering.osu.edu</a:t>
            </a:r>
            <a:r>
              <a:rPr lang="en-US" sz="1050" dirty="0"/>
              <a:t>/sites/default/files/2022-10/Kassas_Unveiling_Beamforming_Strategies_of_Starlink_LEO_Satellites.pdf</a:t>
            </a:r>
          </a:p>
        </p:txBody>
      </p:sp>
    </p:spTree>
    <p:extLst>
      <p:ext uri="{BB962C8B-B14F-4D97-AF65-F5344CB8AC3E}">
        <p14:creationId xmlns:p14="http://schemas.microsoft.com/office/powerpoint/2010/main" val="1771522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5FB1A-4FB0-A64F-491D-B73C433F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Reported Capacity &amp; Latency</a:t>
            </a:r>
          </a:p>
        </p:txBody>
      </p:sp>
      <p:pic>
        <p:nvPicPr>
          <p:cNvPr id="5" name="Content Placeholder 4" descr="A graph with purple and green lines&#10;&#10;Description automatically generated">
            <a:extLst>
              <a:ext uri="{FF2B5EF4-FFF2-40B4-BE49-F238E27FC236}">
                <a16:creationId xmlns:a16="http://schemas.microsoft.com/office/drawing/2014/main" id="{510EFA02-4138-2E08-94C9-92F342A94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90058"/>
            <a:ext cx="5905010" cy="4185104"/>
          </a:xfrm>
        </p:spPr>
      </p:pic>
      <p:pic>
        <p:nvPicPr>
          <p:cNvPr id="7" name="Picture 6" descr="A graph showing a blue line&#10;&#10;Description automatically generated">
            <a:extLst>
              <a:ext uri="{FF2B5EF4-FFF2-40B4-BE49-F238E27FC236}">
                <a16:creationId xmlns:a16="http://schemas.microsoft.com/office/drawing/2014/main" id="{10FCF70D-D664-19D5-E5C0-85A5DB103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"/>
          <a:stretch/>
        </p:blipFill>
        <p:spPr>
          <a:xfrm>
            <a:off x="6173230" y="2090058"/>
            <a:ext cx="5905010" cy="41776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31BB8-E425-B126-4982-DD7EE163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1830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C83A7-5F96-C704-7718-F312E6D4C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58424-80C5-1E4E-507A-353E55B9B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Reported Capacity &amp; Latency</a:t>
            </a:r>
          </a:p>
        </p:txBody>
      </p:sp>
      <p:pic>
        <p:nvPicPr>
          <p:cNvPr id="5" name="Content Placeholder 4" descr="A graph with purple and green lines&#10;&#10;Description automatically generated">
            <a:extLst>
              <a:ext uri="{FF2B5EF4-FFF2-40B4-BE49-F238E27FC236}">
                <a16:creationId xmlns:a16="http://schemas.microsoft.com/office/drawing/2014/main" id="{48FEF75E-4755-F6A2-7E2E-2E33EA0DF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90058"/>
            <a:ext cx="5905010" cy="4185104"/>
          </a:xfrm>
        </p:spPr>
      </p:pic>
      <p:pic>
        <p:nvPicPr>
          <p:cNvPr id="7" name="Picture 6" descr="A graph showing a blue line&#10;&#10;Description automatically generated">
            <a:extLst>
              <a:ext uri="{FF2B5EF4-FFF2-40B4-BE49-F238E27FC236}">
                <a16:creationId xmlns:a16="http://schemas.microsoft.com/office/drawing/2014/main" id="{01EF6554-95E6-9E9D-582C-BE029CAF0A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"/>
          <a:stretch/>
        </p:blipFill>
        <p:spPr>
          <a:xfrm>
            <a:off x="6173230" y="2090058"/>
            <a:ext cx="5905010" cy="41776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915672-DFF3-8CF7-2DCF-0A1F4D62F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15</a:t>
            </a:fld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85CBC2-623D-FBA2-42C8-4F4393D3B7A5}"/>
              </a:ext>
            </a:extLst>
          </p:cNvPr>
          <p:cNvSpPr txBox="1"/>
          <p:nvPr/>
        </p:nvSpPr>
        <p:spPr>
          <a:xfrm>
            <a:off x="2755511" y="3324068"/>
            <a:ext cx="782778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hnbergHand" pitchFamily="2" charset="0"/>
              </a:rPr>
              <a:t>Why is the Starlink carrier so unstable?</a:t>
            </a:r>
          </a:p>
        </p:txBody>
      </p:sp>
    </p:spTree>
    <p:extLst>
      <p:ext uri="{BB962C8B-B14F-4D97-AF65-F5344CB8AC3E}">
        <p14:creationId xmlns:p14="http://schemas.microsoft.com/office/powerpoint/2010/main" val="1821754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86D7-CFD6-C19C-0D32-9A27640F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55C80-BA89-827A-3943-500D995B6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7" y="1815115"/>
            <a:ext cx="3922986" cy="4351338"/>
          </a:xfrm>
        </p:spPr>
        <p:txBody>
          <a:bodyPr>
            <a:normAutofit fontScale="77500" lnSpcReduction="20000"/>
          </a:bodyPr>
          <a:lstStyle/>
          <a:p>
            <a:r>
              <a:rPr lang="en-AU" dirty="0"/>
              <a:t>Latency changes on each satellite switch</a:t>
            </a:r>
          </a:p>
          <a:p>
            <a:r>
              <a:rPr lang="en-AU" dirty="0"/>
              <a:t>If we take the minimum latency on each 15 second scheduling interval, we can expose the effects of the switching interval on latency</a:t>
            </a:r>
          </a:p>
          <a:p>
            <a:r>
              <a:rPr lang="en-AU" dirty="0"/>
              <a:t>Across the 15 second interval there will be a drift in latency according to the satellite’s track and the distance relative to the two earth points</a:t>
            </a:r>
          </a:p>
          <a:p>
            <a:r>
              <a:rPr lang="en-AU" dirty="0"/>
              <a:t>Other user traffic will also impact on latency, and also the effects of a large buffer in the user modem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94FDC-AE3C-C89C-E1D9-E2C973D1F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793" y="1519311"/>
            <a:ext cx="7772400" cy="518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C3259B-BFB9-18C4-2072-EE58962B02B6}"/>
              </a:ext>
            </a:extLst>
          </p:cNvPr>
          <p:cNvSpPr txBox="1"/>
          <p:nvPr/>
        </p:nvSpPr>
        <p:spPr>
          <a:xfrm>
            <a:off x="8247993" y="5921115"/>
            <a:ext cx="583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D4AAC4-C697-2BA1-B143-D035721F3A7E}"/>
              </a:ext>
            </a:extLst>
          </p:cNvPr>
          <p:cNvSpPr txBox="1"/>
          <p:nvPr/>
        </p:nvSpPr>
        <p:spPr>
          <a:xfrm>
            <a:off x="7957285" y="4590391"/>
            <a:ext cx="6549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Jitter</a:t>
            </a:r>
          </a:p>
        </p:txBody>
      </p:sp>
    </p:spTree>
    <p:extLst>
      <p:ext uri="{BB962C8B-B14F-4D97-AF65-F5344CB8AC3E}">
        <p14:creationId xmlns:p14="http://schemas.microsoft.com/office/powerpoint/2010/main" val="463774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CBA0-7270-D97E-3476-3AEA5DFE6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handover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B1125B-A495-1605-00E2-1B0A6DB33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568" y="2191385"/>
            <a:ext cx="5385656" cy="35904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1A42AE-F31D-30CA-6BFD-0AF45070F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637" y="2191385"/>
            <a:ext cx="5491163" cy="3660775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4594A12D-7BCB-9288-8E94-121FEA0552A2}"/>
              </a:ext>
            </a:extLst>
          </p:cNvPr>
          <p:cNvSpPr/>
          <p:nvPr/>
        </p:nvSpPr>
        <p:spPr>
          <a:xfrm>
            <a:off x="5458265" y="3429000"/>
            <a:ext cx="404372" cy="9952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51CBBC5-F7D0-836C-4990-41DA17C3B962}"/>
              </a:ext>
            </a:extLst>
          </p:cNvPr>
          <p:cNvSpPr/>
          <p:nvPr/>
        </p:nvSpPr>
        <p:spPr>
          <a:xfrm>
            <a:off x="8955626" y="2315771"/>
            <a:ext cx="638540" cy="620736"/>
          </a:xfrm>
          <a:custGeom>
            <a:avLst/>
            <a:gdLst>
              <a:gd name="connsiteX0" fmla="*/ 638540 w 638540"/>
              <a:gd name="connsiteY0" fmla="*/ 258617 h 620736"/>
              <a:gd name="connsiteX1" fmla="*/ 5494 w 638540"/>
              <a:gd name="connsiteY1" fmla="*/ 12432 h 620736"/>
              <a:gd name="connsiteX2" fmla="*/ 343119 w 638540"/>
              <a:gd name="connsiteY2" fmla="*/ 603275 h 620736"/>
              <a:gd name="connsiteX3" fmla="*/ 554134 w 638540"/>
              <a:gd name="connsiteY3" fmla="*/ 406327 h 62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540" h="620736">
                <a:moveTo>
                  <a:pt x="638540" y="258617"/>
                </a:moveTo>
                <a:cubicBezTo>
                  <a:pt x="346635" y="106803"/>
                  <a:pt x="54731" y="-45011"/>
                  <a:pt x="5494" y="12432"/>
                </a:cubicBezTo>
                <a:cubicBezTo>
                  <a:pt x="-43743" y="69875"/>
                  <a:pt x="251679" y="537626"/>
                  <a:pt x="343119" y="603275"/>
                </a:cubicBezTo>
                <a:cubicBezTo>
                  <a:pt x="434559" y="668924"/>
                  <a:pt x="494346" y="537625"/>
                  <a:pt x="554134" y="40632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2C87482-A2E3-361A-7FD3-C1355C43807C}"/>
              </a:ext>
            </a:extLst>
          </p:cNvPr>
          <p:cNvSpPr/>
          <p:nvPr/>
        </p:nvSpPr>
        <p:spPr>
          <a:xfrm>
            <a:off x="6554740" y="3059014"/>
            <a:ext cx="638540" cy="620736"/>
          </a:xfrm>
          <a:custGeom>
            <a:avLst/>
            <a:gdLst>
              <a:gd name="connsiteX0" fmla="*/ 638540 w 638540"/>
              <a:gd name="connsiteY0" fmla="*/ 258617 h 620736"/>
              <a:gd name="connsiteX1" fmla="*/ 5494 w 638540"/>
              <a:gd name="connsiteY1" fmla="*/ 12432 h 620736"/>
              <a:gd name="connsiteX2" fmla="*/ 343119 w 638540"/>
              <a:gd name="connsiteY2" fmla="*/ 603275 h 620736"/>
              <a:gd name="connsiteX3" fmla="*/ 554134 w 638540"/>
              <a:gd name="connsiteY3" fmla="*/ 406327 h 62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540" h="620736">
                <a:moveTo>
                  <a:pt x="638540" y="258617"/>
                </a:moveTo>
                <a:cubicBezTo>
                  <a:pt x="346635" y="106803"/>
                  <a:pt x="54731" y="-45011"/>
                  <a:pt x="5494" y="12432"/>
                </a:cubicBezTo>
                <a:cubicBezTo>
                  <a:pt x="-43743" y="69875"/>
                  <a:pt x="251679" y="537626"/>
                  <a:pt x="343119" y="603275"/>
                </a:cubicBezTo>
                <a:cubicBezTo>
                  <a:pt x="434559" y="668924"/>
                  <a:pt x="494346" y="537625"/>
                  <a:pt x="554134" y="40632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beam&#10;&#10;Description automatically generated">
            <a:extLst>
              <a:ext uri="{FF2B5EF4-FFF2-40B4-BE49-F238E27FC236}">
                <a16:creationId xmlns:a16="http://schemas.microsoft.com/office/drawing/2014/main" id="{1495758D-835F-D93D-C8D9-CEA96DCF82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46" b="8871"/>
          <a:stretch/>
        </p:blipFill>
        <p:spPr>
          <a:xfrm>
            <a:off x="3563178" y="3336674"/>
            <a:ext cx="3817863" cy="33639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DE001D-BF5C-FACA-470C-E29CF360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Varying SNR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86169-A11E-2BFA-E0AD-7A3FF9090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Starlink </a:t>
            </a:r>
            <a:r>
              <a:rPr lang="en-US" dirty="0"/>
              <a:t>likely </a:t>
            </a:r>
            <a:r>
              <a:rPr lang="en-US" sz="2800" dirty="0"/>
              <a:t>uses IEEE 802.11ac dynamic channel rate control, adjusting the signal modulation to match the current SNR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This continual adjustment causes continual shift in the available capacity and imposes a varying latency on the round-trip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61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76A92-6050-A783-BBE3-95D01689A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7C6B6-4721-6745-1586-E25E844FD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Starlink does NOT provide each user with a dedicated frequency band </a:t>
            </a:r>
          </a:p>
          <a:p>
            <a:r>
              <a:rPr lang="en-US" dirty="0"/>
              <a:t>The system uses Multiplexing to divide a channel into frames, and sends 750 frames per second. Each frame is divided into 302 intervals.</a:t>
            </a:r>
          </a:p>
          <a:p>
            <a:r>
              <a:rPr lang="en-US" dirty="0"/>
              <a:t>Each frame carries a header that carrier satellite, channel and modulation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1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BE376E-BFDD-443D-7330-486FBFB15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784" y="4303551"/>
            <a:ext cx="4588565" cy="221234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44C4C3-384D-5907-B8D7-7AA0F087B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127"/>
          <a:stretch/>
        </p:blipFill>
        <p:spPr>
          <a:xfrm>
            <a:off x="4320209" y="1876827"/>
            <a:ext cx="7772400" cy="3120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343509-98E0-4A1E-255E-0F2D6947339B}"/>
              </a:ext>
            </a:extLst>
          </p:cNvPr>
          <p:cNvSpPr txBox="1"/>
          <p:nvPr/>
        </p:nvSpPr>
        <p:spPr>
          <a:xfrm>
            <a:off x="820549" y="3818911"/>
            <a:ext cx="13292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00" dirty="0"/>
              <a:t>screenshot from </a:t>
            </a:r>
            <a:r>
              <a:rPr lang="en-AU" sz="700" dirty="0" err="1"/>
              <a:t>starwatch</a:t>
            </a:r>
            <a:r>
              <a:rPr lang="en-AU" sz="700" dirty="0"/>
              <a:t> app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635F34-9F8A-1D67-B128-909C739E594C}"/>
              </a:ext>
            </a:extLst>
          </p:cNvPr>
          <p:cNvSpPr txBox="1"/>
          <p:nvPr/>
        </p:nvSpPr>
        <p:spPr>
          <a:xfrm>
            <a:off x="155714" y="6600426"/>
            <a:ext cx="428995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00" dirty="0"/>
              <a:t>Screenshot: https://</a:t>
            </a:r>
            <a:r>
              <a:rPr lang="en-AU" sz="600" dirty="0" err="1"/>
              <a:t>asia.nikkei.com</a:t>
            </a:r>
            <a:r>
              <a:rPr lang="en-AU" sz="600" dirty="0"/>
              <a:t>/Business/Telecommunication/Elon-Musk-s-Starlink-launches-satellite-internet-service-in-Japan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AAE97-9434-0153-C2C5-188564FBAF01}"/>
              </a:ext>
            </a:extLst>
          </p:cNvPr>
          <p:cNvSpPr txBox="1"/>
          <p:nvPr/>
        </p:nvSpPr>
        <p:spPr>
          <a:xfrm>
            <a:off x="4903304" y="4997715"/>
            <a:ext cx="47307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00" dirty="0"/>
              <a:t>Screenshot - https://</a:t>
            </a:r>
            <a:r>
              <a:rPr lang="en-AU" sz="700" dirty="0" err="1"/>
              <a:t>www.theverge.com</a:t>
            </a:r>
            <a:r>
              <a:rPr lang="en-AU" sz="700" dirty="0"/>
              <a:t>/2022/8/25/23320722/</a:t>
            </a:r>
            <a:r>
              <a:rPr lang="en-AU" sz="700" dirty="0" err="1"/>
              <a:t>spacex</a:t>
            </a:r>
            <a:r>
              <a:rPr lang="en-AU" sz="700" dirty="0"/>
              <a:t>-</a:t>
            </a:r>
            <a:r>
              <a:rPr lang="en-AU" sz="700" dirty="0" err="1"/>
              <a:t>starlink</a:t>
            </a:r>
            <a:r>
              <a:rPr lang="en-AU" sz="700" dirty="0"/>
              <a:t>-</a:t>
            </a:r>
            <a:r>
              <a:rPr lang="en-AU" sz="700" dirty="0" err="1"/>
              <a:t>t-mobile</a:t>
            </a:r>
            <a:r>
              <a:rPr lang="en-AU" sz="700" dirty="0"/>
              <a:t>-satellite-internet-mobile-messaging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0307A-1B8D-EEB4-65AD-3D48F08C7904}"/>
              </a:ext>
            </a:extLst>
          </p:cNvPr>
          <p:cNvSpPr txBox="1"/>
          <p:nvPr/>
        </p:nvSpPr>
        <p:spPr>
          <a:xfrm>
            <a:off x="4477408" y="546537"/>
            <a:ext cx="5709574" cy="779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1219170" hangingPunct="0"/>
            <a:r>
              <a:rPr lang="en-AU" sz="4267" dirty="0">
                <a:solidFill>
                  <a:schemeClr val="accent5">
                    <a:lumMod val="50000"/>
                  </a:schemeClr>
                </a:solidFill>
                <a:latin typeface="Powderfinger Type" panose="02020709070000000403" pitchFamily="49" charset="77"/>
                <a:sym typeface="Arial"/>
              </a:rPr>
              <a:t>LEOs in the News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3EE012-E319-3665-FEED-68B17CA3E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384" y="1610885"/>
            <a:ext cx="5243635" cy="1693067"/>
          </a:xfrm>
          <a:prstGeom prst="rect">
            <a:avLst/>
          </a:prstGeom>
        </p:spPr>
      </p:pic>
      <p:pic>
        <p:nvPicPr>
          <p:cNvPr id="11" name="Picture 10" descr="A screenshot of a website&#10;&#10;Description automatically generated">
            <a:extLst>
              <a:ext uri="{FF2B5EF4-FFF2-40B4-BE49-F238E27FC236}">
                <a16:creationId xmlns:a16="http://schemas.microsoft.com/office/drawing/2014/main" id="{E50337C5-3DD4-9E2B-A86D-3D5F42A5E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363" y="5139257"/>
            <a:ext cx="3805311" cy="14119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D11AED-D382-81C3-E76D-6583A614AD4F}"/>
              </a:ext>
            </a:extLst>
          </p:cNvPr>
          <p:cNvSpPr txBox="1"/>
          <p:nvPr/>
        </p:nvSpPr>
        <p:spPr>
          <a:xfrm>
            <a:off x="7600363" y="6553507"/>
            <a:ext cx="452399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/>
              <a:t>https://</a:t>
            </a:r>
            <a:r>
              <a:rPr lang="en-US" sz="500" dirty="0" err="1"/>
              <a:t>www.itnews.com.au</a:t>
            </a:r>
            <a:r>
              <a:rPr lang="en-US" sz="500" dirty="0"/>
              <a:t>/news/telstra-goes-live-with-starlink-for-homes-606423#:~:text=Telstra%20has%20kicked%20off%20its,the%20end%20of%20the%20year.</a:t>
            </a:r>
          </a:p>
        </p:txBody>
      </p:sp>
      <p:pic>
        <p:nvPicPr>
          <p:cNvPr id="15" name="Picture 14" descr="A screen shot of a planet&#10;&#10;Description automatically generated">
            <a:extLst>
              <a:ext uri="{FF2B5EF4-FFF2-40B4-BE49-F238E27FC236}">
                <a16:creationId xmlns:a16="http://schemas.microsoft.com/office/drawing/2014/main" id="{26B4E22D-E997-BB63-5769-FC2C0C758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14" y="129278"/>
            <a:ext cx="3466769" cy="368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5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386EF-9C1F-7F3A-3442-C5CED3DD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Starlink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5908F-E989-FB35-2702-0F84BC631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Varying SNR produces varying modulation, which is expressed as varying capacity and delay</a:t>
            </a:r>
          </a:p>
          <a:p>
            <a:r>
              <a:rPr lang="en-US" dirty="0"/>
              <a:t>Relative motions of earth and spacecraft add to varying latency</a:t>
            </a:r>
          </a:p>
          <a:p>
            <a:r>
              <a:rPr lang="en-US" dirty="0"/>
              <a:t>15 second satellite handover generates regular loss and latency extension</a:t>
            </a:r>
          </a:p>
          <a:p>
            <a:r>
              <a:rPr lang="en-US" dirty="0"/>
              <a:t>Contention for common transmission medium leads to queuing delays</a:t>
            </a:r>
          </a:p>
        </p:txBody>
      </p:sp>
    </p:spTree>
    <p:extLst>
      <p:ext uri="{BB962C8B-B14F-4D97-AF65-F5344CB8AC3E}">
        <p14:creationId xmlns:p14="http://schemas.microsoft.com/office/powerpoint/2010/main" val="3484270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is the Internet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11620"/>
          </a:xfrm>
        </p:spPr>
        <p:txBody>
          <a:bodyPr>
            <a:normAutofit/>
          </a:bodyPr>
          <a:lstStyle/>
          <a:p>
            <a:r>
              <a:rPr lang="en-AU" dirty="0"/>
              <a:t>The Transmission Control Protocol is an end-to-end protocol that creates a reliable stream protocol from the underlying IP datagram device</a:t>
            </a:r>
          </a:p>
          <a:p>
            <a:r>
              <a:rPr lang="en-AU" dirty="0"/>
              <a:t>This single protocol is the “beating heart” at the core of the Internet</a:t>
            </a:r>
          </a:p>
          <a:p>
            <a:r>
              <a:rPr lang="en-AU" dirty="0"/>
              <a:t>TCP operates as an adaptive rate control protocol that attempts to operate </a:t>
            </a:r>
            <a:r>
              <a:rPr lang="en-AU" b="1" dirty="0"/>
              <a:t>efficiently </a:t>
            </a:r>
            <a:r>
              <a:rPr lang="en-AU" dirty="0"/>
              <a:t>and </a:t>
            </a:r>
            <a:r>
              <a:rPr lang="en-AU" b="1" dirty="0"/>
              <a:t>fairly</a:t>
            </a:r>
          </a:p>
        </p:txBody>
      </p:sp>
    </p:spTree>
    <p:extLst>
      <p:ext uri="{BB962C8B-B14F-4D97-AF65-F5344CB8AC3E}">
        <p14:creationId xmlns:p14="http://schemas.microsoft.com/office/powerpoint/2010/main" val="1262134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Performance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To maintain an average flow which is both </a:t>
            </a:r>
            <a:r>
              <a:rPr lang="en-AU" b="1" dirty="0"/>
              <a:t>Efficient</a:t>
            </a:r>
            <a:r>
              <a:rPr lang="en-AU" dirty="0"/>
              <a:t> and </a:t>
            </a:r>
            <a:r>
              <a:rPr lang="en-AU" b="1" dirty="0"/>
              <a:t>Fair</a:t>
            </a:r>
          </a:p>
          <a:p>
            <a:pPr marL="0" indent="0">
              <a:buNone/>
            </a:pPr>
            <a:r>
              <a:rPr lang="en-AU" b="1" dirty="0"/>
              <a:t>Efficient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Minimise packet loss</a:t>
            </a:r>
          </a:p>
          <a:p>
            <a:pPr lvl="1"/>
            <a:r>
              <a:rPr lang="en-AU" dirty="0"/>
              <a:t>Minimise packet re-ordering</a:t>
            </a:r>
          </a:p>
          <a:p>
            <a:pPr lvl="1"/>
            <a:r>
              <a:rPr lang="en-AU" dirty="0"/>
              <a:t>Do not leave unused path bandwidth on the table!</a:t>
            </a:r>
          </a:p>
          <a:p>
            <a:pPr marL="0" indent="0">
              <a:buNone/>
            </a:pPr>
            <a:r>
              <a:rPr lang="en-AU" b="1" dirty="0"/>
              <a:t>Fair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Do not crowd out other TCP sessions</a:t>
            </a:r>
          </a:p>
          <a:p>
            <a:pPr lvl="1"/>
            <a:r>
              <a:rPr lang="en-AU" dirty="0"/>
              <a:t>Over time, take an average 1/N of the path capacity when there are N other TCP sessions sharing the same path</a:t>
            </a:r>
          </a:p>
        </p:txBody>
      </p:sp>
    </p:spTree>
    <p:extLst>
      <p:ext uri="{BB962C8B-B14F-4D97-AF65-F5344CB8AC3E}">
        <p14:creationId xmlns:p14="http://schemas.microsoft.com/office/powerpoint/2010/main" val="3819136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It</a:t>
            </a:r>
            <a:r>
              <a:rPr lang="mr-IN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’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s a Flow Control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825625"/>
            <a:ext cx="4004441" cy="4351339"/>
          </a:xfrm>
        </p:spPr>
        <p:txBody>
          <a:bodyPr>
            <a:normAutofit lnSpcReduction="10000"/>
          </a:bodyPr>
          <a:lstStyle/>
          <a:p>
            <a:r>
              <a:rPr lang="en-AU" dirty="0"/>
              <a:t>Think of this as a multi-flow fluid dynamics problem</a:t>
            </a:r>
          </a:p>
          <a:p>
            <a:r>
              <a:rPr lang="en-AU" dirty="0"/>
              <a:t>Each flow has to gently exert pressure on the other flows to signal them to provide a fair share of the network, and be responsive to the pressure from all other flows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234"/>
          <a:stretch/>
        </p:blipFill>
        <p:spPr>
          <a:xfrm>
            <a:off x="4777741" y="2191070"/>
            <a:ext cx="7322820" cy="398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06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1" y="270933"/>
            <a:ext cx="11137239" cy="1143001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Control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434167"/>
            <a:ext cx="10375900" cy="358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3626" y="5760054"/>
            <a:ext cx="4426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AhnbergHand" charset="0"/>
                <a:ea typeface="AhnbergHand" charset="0"/>
                <a:cs typeface="AhnbergHand" charset="0"/>
              </a:rPr>
              <a:t>Data sending rate is matched to the ACK arrival rate 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467CF5D-CF85-D643-8976-A5B2BC99A87D}"/>
              </a:ext>
            </a:extLst>
          </p:cNvPr>
          <p:cNvSpPr/>
          <p:nvPr/>
        </p:nvSpPr>
        <p:spPr>
          <a:xfrm>
            <a:off x="8954530" y="3270422"/>
            <a:ext cx="774391" cy="617839"/>
          </a:xfrm>
          <a:custGeom>
            <a:avLst/>
            <a:gdLst>
              <a:gd name="connsiteX0" fmla="*/ 0 w 580793"/>
              <a:gd name="connsiteY0" fmla="*/ 0 h 463379"/>
              <a:gd name="connsiteX1" fmla="*/ 488092 w 580793"/>
              <a:gd name="connsiteY1" fmla="*/ 358346 h 463379"/>
              <a:gd name="connsiteX2" fmla="*/ 580768 w 580793"/>
              <a:gd name="connsiteY2" fmla="*/ 457200 h 463379"/>
              <a:gd name="connsiteX3" fmla="*/ 488092 w 580793"/>
              <a:gd name="connsiteY3" fmla="*/ 234779 h 463379"/>
              <a:gd name="connsiteX4" fmla="*/ 451022 w 580793"/>
              <a:gd name="connsiteY4" fmla="*/ 395416 h 463379"/>
              <a:gd name="connsiteX5" fmla="*/ 401595 w 580793"/>
              <a:gd name="connsiteY5" fmla="*/ 383060 h 463379"/>
              <a:gd name="connsiteX6" fmla="*/ 549876 w 580793"/>
              <a:gd name="connsiteY6" fmla="*/ 463379 h 46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793" h="463379">
                <a:moveTo>
                  <a:pt x="0" y="0"/>
                </a:moveTo>
                <a:cubicBezTo>
                  <a:pt x="195648" y="141073"/>
                  <a:pt x="391297" y="282146"/>
                  <a:pt x="488092" y="358346"/>
                </a:cubicBezTo>
                <a:cubicBezTo>
                  <a:pt x="584887" y="434546"/>
                  <a:pt x="580768" y="477794"/>
                  <a:pt x="580768" y="457200"/>
                </a:cubicBezTo>
                <a:cubicBezTo>
                  <a:pt x="580768" y="436606"/>
                  <a:pt x="509716" y="245076"/>
                  <a:pt x="488092" y="234779"/>
                </a:cubicBezTo>
                <a:cubicBezTo>
                  <a:pt x="466468" y="224482"/>
                  <a:pt x="465438" y="370703"/>
                  <a:pt x="451022" y="395416"/>
                </a:cubicBezTo>
                <a:cubicBezTo>
                  <a:pt x="436606" y="420130"/>
                  <a:pt x="385119" y="371733"/>
                  <a:pt x="401595" y="383060"/>
                </a:cubicBezTo>
                <a:cubicBezTo>
                  <a:pt x="418071" y="394387"/>
                  <a:pt x="483973" y="428883"/>
                  <a:pt x="549876" y="4633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5C6846F-34D0-ED49-BB1C-A724A753C9D5}"/>
              </a:ext>
            </a:extLst>
          </p:cNvPr>
          <p:cNvSpPr/>
          <p:nvPr/>
        </p:nvSpPr>
        <p:spPr>
          <a:xfrm>
            <a:off x="8291483" y="5231027"/>
            <a:ext cx="1091415" cy="446531"/>
          </a:xfrm>
          <a:custGeom>
            <a:avLst/>
            <a:gdLst>
              <a:gd name="connsiteX0" fmla="*/ 818561 w 818561"/>
              <a:gd name="connsiteY0" fmla="*/ 0 h 334898"/>
              <a:gd name="connsiteX1" fmla="*/ 373718 w 818561"/>
              <a:gd name="connsiteY1" fmla="*/ 179173 h 334898"/>
              <a:gd name="connsiteX2" fmla="*/ 3015 w 818561"/>
              <a:gd name="connsiteY2" fmla="*/ 265671 h 334898"/>
              <a:gd name="connsiteX3" fmla="*/ 200723 w 818561"/>
              <a:gd name="connsiteY3" fmla="*/ 129746 h 334898"/>
              <a:gd name="connsiteX4" fmla="*/ 243972 w 818561"/>
              <a:gd name="connsiteY4" fmla="*/ 302741 h 334898"/>
              <a:gd name="connsiteX5" fmla="*/ 231615 w 818561"/>
              <a:gd name="connsiteY5" fmla="*/ 333633 h 334898"/>
              <a:gd name="connsiteX6" fmla="*/ 40085 w 818561"/>
              <a:gd name="connsiteY6" fmla="*/ 284206 h 33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561" h="334898">
                <a:moveTo>
                  <a:pt x="818561" y="0"/>
                </a:moveTo>
                <a:cubicBezTo>
                  <a:pt x="664101" y="67447"/>
                  <a:pt x="509642" y="134895"/>
                  <a:pt x="373718" y="179173"/>
                </a:cubicBezTo>
                <a:cubicBezTo>
                  <a:pt x="237794" y="223452"/>
                  <a:pt x="31847" y="273909"/>
                  <a:pt x="3015" y="265671"/>
                </a:cubicBezTo>
                <a:cubicBezTo>
                  <a:pt x="-25817" y="257433"/>
                  <a:pt x="160564" y="123568"/>
                  <a:pt x="200723" y="129746"/>
                </a:cubicBezTo>
                <a:cubicBezTo>
                  <a:pt x="240882" y="135924"/>
                  <a:pt x="238823" y="268760"/>
                  <a:pt x="243972" y="302741"/>
                </a:cubicBezTo>
                <a:cubicBezTo>
                  <a:pt x="249121" y="336722"/>
                  <a:pt x="265596" y="336722"/>
                  <a:pt x="231615" y="333633"/>
                </a:cubicBezTo>
                <a:cubicBezTo>
                  <a:pt x="197634" y="330544"/>
                  <a:pt x="118859" y="307375"/>
                  <a:pt x="40085" y="2842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6355519-CB8E-EA23-542B-930194A5559E}"/>
              </a:ext>
            </a:extLst>
          </p:cNvPr>
          <p:cNvSpPr/>
          <p:nvPr/>
        </p:nvSpPr>
        <p:spPr>
          <a:xfrm>
            <a:off x="2402803" y="4043037"/>
            <a:ext cx="1393301" cy="1075224"/>
          </a:xfrm>
          <a:custGeom>
            <a:avLst/>
            <a:gdLst>
              <a:gd name="connsiteX0" fmla="*/ 0 w 1044976"/>
              <a:gd name="connsiteY0" fmla="*/ 344995 h 806418"/>
              <a:gd name="connsiteX1" fmla="*/ 467212 w 1044976"/>
              <a:gd name="connsiteY1" fmla="*/ 752137 h 806418"/>
              <a:gd name="connsiteX2" fmla="*/ 840981 w 1044976"/>
              <a:gd name="connsiteY2" fmla="*/ 752137 h 806418"/>
              <a:gd name="connsiteX3" fmla="*/ 1041215 w 1044976"/>
              <a:gd name="connsiteY3" fmla="*/ 291599 h 806418"/>
              <a:gd name="connsiteX4" fmla="*/ 674120 w 1044976"/>
              <a:gd name="connsiteY4" fmla="*/ 64668 h 806418"/>
              <a:gd name="connsiteX5" fmla="*/ 213583 w 1044976"/>
              <a:gd name="connsiteY5" fmla="*/ 51319 h 806418"/>
              <a:gd name="connsiteX6" fmla="*/ 73419 w 1044976"/>
              <a:gd name="connsiteY6" fmla="*/ 678718 h 80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4976" h="806418">
                <a:moveTo>
                  <a:pt x="0" y="344995"/>
                </a:moveTo>
                <a:cubicBezTo>
                  <a:pt x="163524" y="514637"/>
                  <a:pt x="327049" y="684280"/>
                  <a:pt x="467212" y="752137"/>
                </a:cubicBezTo>
                <a:cubicBezTo>
                  <a:pt x="607376" y="819994"/>
                  <a:pt x="745314" y="828893"/>
                  <a:pt x="840981" y="752137"/>
                </a:cubicBezTo>
                <a:cubicBezTo>
                  <a:pt x="936648" y="675381"/>
                  <a:pt x="1069025" y="406177"/>
                  <a:pt x="1041215" y="291599"/>
                </a:cubicBezTo>
                <a:cubicBezTo>
                  <a:pt x="1013405" y="177021"/>
                  <a:pt x="812059" y="104715"/>
                  <a:pt x="674120" y="64668"/>
                </a:cubicBezTo>
                <a:cubicBezTo>
                  <a:pt x="536181" y="24621"/>
                  <a:pt x="313700" y="-51023"/>
                  <a:pt x="213583" y="51319"/>
                </a:cubicBezTo>
                <a:cubicBezTo>
                  <a:pt x="113466" y="153661"/>
                  <a:pt x="93442" y="416189"/>
                  <a:pt x="73419" y="678718"/>
                </a:cubicBezTo>
              </a:path>
            </a:pathLst>
          </a:custGeom>
          <a:noFill/>
          <a:ln w="635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E0F5403-4972-95F5-D55F-01DA05109F2A}"/>
              </a:ext>
            </a:extLst>
          </p:cNvPr>
          <p:cNvSpPr/>
          <p:nvPr/>
        </p:nvSpPr>
        <p:spPr>
          <a:xfrm>
            <a:off x="2643083" y="5027820"/>
            <a:ext cx="338173" cy="730009"/>
          </a:xfrm>
          <a:custGeom>
            <a:avLst/>
            <a:gdLst>
              <a:gd name="connsiteX0" fmla="*/ 0 w 253630"/>
              <a:gd name="connsiteY0" fmla="*/ 547507 h 547507"/>
              <a:gd name="connsiteX1" fmla="*/ 153513 w 253630"/>
              <a:gd name="connsiteY1" fmla="*/ 60272 h 547507"/>
              <a:gd name="connsiteX2" fmla="*/ 13349 w 253630"/>
              <a:gd name="connsiteY2" fmla="*/ 93644 h 547507"/>
              <a:gd name="connsiteX3" fmla="*/ 133489 w 253630"/>
              <a:gd name="connsiteY3" fmla="*/ 202 h 547507"/>
              <a:gd name="connsiteX4" fmla="*/ 253630 w 253630"/>
              <a:gd name="connsiteY4" fmla="*/ 73621 h 5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630" h="547507">
                <a:moveTo>
                  <a:pt x="0" y="547507"/>
                </a:moveTo>
                <a:cubicBezTo>
                  <a:pt x="75644" y="341711"/>
                  <a:pt x="151288" y="135916"/>
                  <a:pt x="153513" y="60272"/>
                </a:cubicBezTo>
                <a:cubicBezTo>
                  <a:pt x="155738" y="-15372"/>
                  <a:pt x="16686" y="103656"/>
                  <a:pt x="13349" y="93644"/>
                </a:cubicBezTo>
                <a:cubicBezTo>
                  <a:pt x="10012" y="83632"/>
                  <a:pt x="93442" y="3539"/>
                  <a:pt x="133489" y="202"/>
                </a:cubicBezTo>
                <a:cubicBezTo>
                  <a:pt x="173536" y="-3135"/>
                  <a:pt x="213583" y="35243"/>
                  <a:pt x="253630" y="73621"/>
                </a:cubicBezTo>
              </a:path>
            </a:pathLst>
          </a:custGeom>
          <a:noFill/>
          <a:ln w="2540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499" y="1540407"/>
            <a:ext cx="10655300" cy="12745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dirty="0"/>
              <a:t>TCP is an </a:t>
            </a:r>
            <a:r>
              <a:rPr lang="en-AU" b="1" i="1" dirty="0"/>
              <a:t>ACK Pacing</a:t>
            </a:r>
            <a:r>
              <a:rPr lang="en-AU" b="1" dirty="0"/>
              <a:t> </a:t>
            </a:r>
            <a:r>
              <a:rPr lang="en-AU" dirty="0"/>
              <a:t>protocol</a:t>
            </a:r>
          </a:p>
          <a:p>
            <a:pPr marL="0" indent="0">
              <a:buNone/>
            </a:pPr>
            <a:r>
              <a:rPr lang="en-AU" dirty="0"/>
              <a:t>If the sender sends one packet each time it receives an ACK, then the sender will maintain a steady number of packets in flight within the network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33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397D0-AA64-7740-ADB4-50BBB0425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and Starlink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45BC3-1339-EBB9-D593-E5D6187CC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TCP uses </a:t>
            </a:r>
            <a:r>
              <a:rPr lang="en-US" sz="2800" b="1" dirty="0"/>
              <a:t>ACK pacing </a:t>
            </a:r>
            <a:r>
              <a:rPr lang="en-US" sz="2800" dirty="0"/>
              <a:t>which means it attempts to optimize its sending rate over multiple RTT intervals</a:t>
            </a:r>
          </a:p>
          <a:p>
            <a:pPr marL="742950" lvl="1" indent="-285750">
              <a:spcAft>
                <a:spcPts val="600"/>
              </a:spcAft>
            </a:pPr>
            <a:r>
              <a:rPr lang="en-US" dirty="0"/>
              <a:t>TCP assumes a stable carrier with low jitter and a stable channel capacity</a:t>
            </a:r>
          </a:p>
          <a:p>
            <a:pPr marL="742950" lvl="1" indent="-285750">
              <a:spcAft>
                <a:spcPts val="600"/>
              </a:spcAft>
            </a:pPr>
            <a:r>
              <a:rPr lang="en-US" dirty="0"/>
              <a:t>When this is not the case TCP tends to reduce its sending rate to achieve stability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 variation in latency and capacity occurs at high frequency, which means that TCP control is going to struggle to optimize itself against a shifting target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132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B9A1A-2AAD-0D7F-5D93-6269792BD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well does Starlink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5F250-3126-D953-46FC-2C7A294CB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err="1"/>
              <a:t>Speedtest</a:t>
            </a:r>
            <a:r>
              <a:rPr lang="en-AU" dirty="0"/>
              <a:t> measurements:</a:t>
            </a:r>
          </a:p>
          <a:p>
            <a:pPr lvl="1"/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74301E-2FB2-5CFB-F143-967BFE12B811}"/>
              </a:ext>
            </a:extLst>
          </p:cNvPr>
          <p:cNvSpPr txBox="1"/>
          <p:nvPr/>
        </p:nvSpPr>
        <p:spPr>
          <a:xfrm>
            <a:off x="429515" y="3246241"/>
            <a:ext cx="36519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We should be able to get ~180Mbps out of a Starlink connection.</a:t>
            </a:r>
          </a:p>
          <a:p>
            <a:endParaRPr lang="en-AU" dirty="0">
              <a:latin typeface="AhnbergHand" pitchFamily="2" charset="0"/>
            </a:endParaRPr>
          </a:p>
          <a:p>
            <a:r>
              <a:rPr lang="en-AU" dirty="0">
                <a:latin typeface="AhnbergHand" pitchFamily="2" charset="0"/>
              </a:rPr>
              <a:t>But </a:t>
            </a:r>
            <a:r>
              <a:rPr lang="en-AU" dirty="0" err="1">
                <a:latin typeface="AhnbergHand" pitchFamily="2" charset="0"/>
              </a:rPr>
              <a:t>Speedtest</a:t>
            </a:r>
            <a:r>
              <a:rPr lang="en-AU" dirty="0">
                <a:latin typeface="AhnbergHand" pitchFamily="2" charset="0"/>
              </a:rPr>
              <a:t> is NOT TCP – so lets look at TCP performance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91C712-6C11-E22D-8757-2592ADC4C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26</a:t>
            </a:fld>
            <a:endParaRPr lang="en-AU"/>
          </a:p>
        </p:txBody>
      </p:sp>
      <p:pic>
        <p:nvPicPr>
          <p:cNvPr id="7" name="Picture 6" descr="A graph of blue and red lines&#10;&#10;AI-generated content may be incorrect.">
            <a:extLst>
              <a:ext uri="{FF2B5EF4-FFF2-40B4-BE49-F238E27FC236}">
                <a16:creationId xmlns:a16="http://schemas.microsoft.com/office/drawing/2014/main" id="{FA1A6CBD-835E-15FA-9B46-2F8B03D0D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085" y="2331011"/>
            <a:ext cx="7772400" cy="439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96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“Classic TCP” 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–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TCP Reno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Additive Increase Multiplicative Decrease (AIMD)</a:t>
            </a:r>
          </a:p>
          <a:p>
            <a:pPr lvl="1"/>
            <a:r>
              <a:rPr lang="en-AU" dirty="0"/>
              <a:t>While there is no packet loss, increase the sending rate by one segment (MSS) each RTT interval</a:t>
            </a:r>
          </a:p>
          <a:p>
            <a:pPr lvl="1"/>
            <a:r>
              <a:rPr lang="en-AU" dirty="0"/>
              <a:t>If there is packet loss (detected by duplicate ACKs) pause for 1xRTT and decrease the sending rate by 50% over the next  RTT Interval by halving the sender’s send window</a:t>
            </a:r>
          </a:p>
          <a:p>
            <a:pPr lvl="1"/>
            <a:endParaRPr lang="en-AU" dirty="0"/>
          </a:p>
          <a:p>
            <a:r>
              <a:rPr lang="en-AU" dirty="0"/>
              <a:t>Start Up</a:t>
            </a:r>
          </a:p>
          <a:p>
            <a:pPr lvl="1"/>
            <a:r>
              <a:rPr lang="en-AU" dirty="0"/>
              <a:t>Each RTT interval, double the sending rate</a:t>
            </a:r>
          </a:p>
          <a:p>
            <a:pPr lvl="1"/>
            <a:r>
              <a:rPr lang="en-AU" dirty="0"/>
              <a:t>We call this “slow start” </a:t>
            </a:r>
            <a:r>
              <a:rPr lang="mr-IN" dirty="0"/>
              <a:t>–</a:t>
            </a:r>
            <a:r>
              <a:rPr lang="en-AU" dirty="0"/>
              <a:t> probably because its anything but slow!!!</a:t>
            </a:r>
          </a:p>
        </p:txBody>
      </p:sp>
    </p:spTree>
    <p:extLst>
      <p:ext uri="{BB962C8B-B14F-4D97-AF65-F5344CB8AC3E}">
        <p14:creationId xmlns:p14="http://schemas.microsoft.com/office/powerpoint/2010/main" val="2022568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876" y="274638"/>
            <a:ext cx="11208745" cy="1143001"/>
          </a:xfrm>
        </p:spPr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The Classic TCP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F4AF1C-9F9B-9948-A20D-C51D5D963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661" y="1418116"/>
            <a:ext cx="9466679" cy="513625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D671B8-5D55-744A-A024-676C57C86C1B}"/>
              </a:ext>
            </a:extLst>
          </p:cNvPr>
          <p:cNvCxnSpPr/>
          <p:nvPr/>
        </p:nvCxnSpPr>
        <p:spPr>
          <a:xfrm flipH="1">
            <a:off x="2255574" y="5349213"/>
            <a:ext cx="3360373" cy="576064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6FD33C-2470-1D47-A6A9-0626F23D1EC5}"/>
              </a:ext>
            </a:extLst>
          </p:cNvPr>
          <p:cNvCxnSpPr/>
          <p:nvPr/>
        </p:nvCxnSpPr>
        <p:spPr>
          <a:xfrm>
            <a:off x="5615947" y="5349213"/>
            <a:ext cx="321629" cy="67207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E8E1D6-D72F-6048-9873-83490F3CD37A}"/>
              </a:ext>
            </a:extLst>
          </p:cNvPr>
          <p:cNvCxnSpPr/>
          <p:nvPr/>
        </p:nvCxnSpPr>
        <p:spPr>
          <a:xfrm flipV="1">
            <a:off x="5937576" y="5253203"/>
            <a:ext cx="3710819" cy="698588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604CBE7-C5E8-7A43-9BFF-4F84A759AC26}"/>
              </a:ext>
            </a:extLst>
          </p:cNvPr>
          <p:cNvSpPr txBox="1"/>
          <p:nvPr/>
        </p:nvSpPr>
        <p:spPr>
          <a:xfrm>
            <a:off x="2630395" y="5233164"/>
            <a:ext cx="1984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rgbClr val="C01B1C"/>
                </a:solidFill>
                <a:latin typeface="AhnbergHand" pitchFamily="2" charset="0"/>
              </a:rPr>
              <a:t>Queue 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96847D-5834-A948-97D3-85CC1EAAD122}"/>
              </a:ext>
            </a:extLst>
          </p:cNvPr>
          <p:cNvSpPr txBox="1"/>
          <p:nvPr/>
        </p:nvSpPr>
        <p:spPr>
          <a:xfrm>
            <a:off x="4214563" y="5555946"/>
            <a:ext cx="1478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rgbClr val="C01B1C"/>
                </a:solidFill>
                <a:latin typeface="AhnbergHand" pitchFamily="2" charset="0"/>
              </a:rPr>
              <a:t>Queue drain</a:t>
            </a:r>
          </a:p>
        </p:txBody>
      </p:sp>
    </p:spTree>
    <p:extLst>
      <p:ext uri="{BB962C8B-B14F-4D97-AF65-F5344CB8AC3E}">
        <p14:creationId xmlns:p14="http://schemas.microsoft.com/office/powerpoint/2010/main" val="754743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8652"/>
            <a:ext cx="10515600" cy="1799749"/>
          </a:xfrm>
        </p:spPr>
        <p:txBody>
          <a:bodyPr>
            <a:normAutofit/>
          </a:bodyPr>
          <a:lstStyle/>
          <a:p>
            <a:r>
              <a:rPr lang="en-AU" dirty="0"/>
              <a:t>CUBIC is designed to be useful for high-speed sessions while still being ‘fair’ to other sessions and also efficient even at lower speeds</a:t>
            </a:r>
          </a:p>
          <a:p>
            <a:r>
              <a:rPr lang="en-AU" dirty="0"/>
              <a:t>Rather than probe in a linear manner for the sending rate that triggers packet loss, CUBIC uses a non-linear (cubic) search algorithm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1FD370-0D63-6D4D-AE69-8B4C99B7C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23" y="3626244"/>
            <a:ext cx="4211652" cy="295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45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4723A-EAE0-09B0-06B5-EE93BFE17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Newtonian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0A3E7-26FB-35E9-DDD1-1454B7CB9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403575" cy="4351339"/>
          </a:xfrm>
        </p:spPr>
        <p:txBody>
          <a:bodyPr>
            <a:normAutofit fontScale="92500"/>
          </a:bodyPr>
          <a:lstStyle/>
          <a:p>
            <a:r>
              <a:rPr lang="en-AU" dirty="0"/>
              <a:t>If you fire a projectile with a speed greater than 11.2Km/sec it will not fall back to earth, and instead head away from earth never to return</a:t>
            </a:r>
          </a:p>
          <a:p>
            <a:r>
              <a:rPr lang="en-AU" dirty="0"/>
              <a:t>On the other hand, if you incline the aiming trajectory and fire it at a critical speed it will settle into an orbit around the earth</a:t>
            </a:r>
          </a:p>
          <a:p>
            <a:r>
              <a:rPr lang="en-AU" dirty="0"/>
              <a:t>The higher the altitude, the lower the orbital speed required to maintain orbit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13E999-2E98-EC3B-2E70-9D41F3891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583" y="2532993"/>
            <a:ext cx="5928547" cy="2730866"/>
          </a:xfrm>
          <a:prstGeom prst="rect">
            <a:avLst/>
          </a:prstGeom>
        </p:spPr>
      </p:pic>
      <p:pic>
        <p:nvPicPr>
          <p:cNvPr id="6" name="Picture 5" descr="A close-up of a book&#10;&#10;Description automatically generated">
            <a:extLst>
              <a:ext uri="{FF2B5EF4-FFF2-40B4-BE49-F238E27FC236}">
                <a16:creationId xmlns:a16="http://schemas.microsoft.com/office/drawing/2014/main" id="{8FCECC86-6041-7871-B266-44A31363B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4011" y="5263859"/>
            <a:ext cx="899226" cy="120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65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and Queue formation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2" y="1459421"/>
            <a:ext cx="6835201" cy="4799184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A9020E-F676-954F-807F-45D46F5E4ABC}"/>
              </a:ext>
            </a:extLst>
          </p:cNvPr>
          <p:cNvCxnSpPr/>
          <p:nvPr/>
        </p:nvCxnSpPr>
        <p:spPr>
          <a:xfrm>
            <a:off x="2422649" y="3647445"/>
            <a:ext cx="591910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07073C9-6164-CA48-9463-D1245C174436}"/>
              </a:ext>
            </a:extLst>
          </p:cNvPr>
          <p:cNvSpPr txBox="1"/>
          <p:nvPr/>
        </p:nvSpPr>
        <p:spPr>
          <a:xfrm>
            <a:off x="230377" y="3432002"/>
            <a:ext cx="14446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/>
              <a:t>Total Queue Capacity</a:t>
            </a:r>
          </a:p>
          <a:p>
            <a:r>
              <a:rPr lang="en-AU" sz="1100" dirty="0"/>
              <a:t>(Onset of Packet Loss)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FA930A-0ABE-4443-8ED3-C8DEF0D3CCB7}"/>
              </a:ext>
            </a:extLst>
          </p:cNvPr>
          <p:cNvCxnSpPr/>
          <p:nvPr/>
        </p:nvCxnSpPr>
        <p:spPr>
          <a:xfrm>
            <a:off x="2422649" y="4142745"/>
            <a:ext cx="591910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47973A-1623-A443-B0FC-C74393954463}"/>
              </a:ext>
            </a:extLst>
          </p:cNvPr>
          <p:cNvSpPr txBox="1"/>
          <p:nvPr/>
        </p:nvSpPr>
        <p:spPr>
          <a:xfrm>
            <a:off x="230376" y="4008457"/>
            <a:ext cx="1449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/>
              <a:t>Link Capacity Capacity</a:t>
            </a:r>
          </a:p>
          <a:p>
            <a:r>
              <a:rPr lang="en-AU" sz="1100" dirty="0"/>
              <a:t>(Onset of Queuing)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310D1ACC-687D-0545-A376-BEB016E03368}"/>
              </a:ext>
            </a:extLst>
          </p:cNvPr>
          <p:cNvSpPr/>
          <p:nvPr/>
        </p:nvSpPr>
        <p:spPr>
          <a:xfrm flipV="1">
            <a:off x="8403925" y="4238526"/>
            <a:ext cx="1109135" cy="1337735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ADA5CEC5-30BE-C449-B05F-0803FEA822F1}"/>
              </a:ext>
            </a:extLst>
          </p:cNvPr>
          <p:cNvSpPr/>
          <p:nvPr/>
        </p:nvSpPr>
        <p:spPr>
          <a:xfrm>
            <a:off x="8403926" y="2948947"/>
            <a:ext cx="1049868" cy="119379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F0635-5D94-5A4A-A2D9-EE54A557B0F2}"/>
              </a:ext>
            </a:extLst>
          </p:cNvPr>
          <p:cNvSpPr txBox="1"/>
          <p:nvPr/>
        </p:nvSpPr>
        <p:spPr>
          <a:xfrm>
            <a:off x="9627359" y="3371890"/>
            <a:ext cx="27093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Network Buffers Fill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99A4F4-990B-F744-8DC4-A9CD90196B76}"/>
              </a:ext>
            </a:extLst>
          </p:cNvPr>
          <p:cNvSpPr txBox="1"/>
          <p:nvPr/>
        </p:nvSpPr>
        <p:spPr>
          <a:xfrm>
            <a:off x="9627359" y="4439344"/>
            <a:ext cx="27093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Network Buffers Drain</a:t>
            </a:r>
          </a:p>
        </p:txBody>
      </p:sp>
    </p:spTree>
    <p:extLst>
      <p:ext uri="{BB962C8B-B14F-4D97-AF65-F5344CB8AC3E}">
        <p14:creationId xmlns:p14="http://schemas.microsoft.com/office/powerpoint/2010/main" val="2721373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Can react quickly to available capacity in the network</a:t>
            </a:r>
          </a:p>
          <a:p>
            <a:r>
              <a:rPr lang="en-AU" dirty="0"/>
              <a:t>Tends to sit for extended periods in the phase of queue formation</a:t>
            </a:r>
          </a:p>
          <a:p>
            <a:r>
              <a:rPr lang="en-AU" dirty="0"/>
              <a:t>Can react efficiently to long fat pipes and rapidly scale up the sending rate</a:t>
            </a:r>
          </a:p>
          <a:p>
            <a:r>
              <a:rPr lang="en-AU" dirty="0"/>
              <a:t>Operates in a manner that tends to exacerbate ‘buffer bloat’ conditions</a:t>
            </a:r>
          </a:p>
        </p:txBody>
      </p:sp>
    </p:spTree>
    <p:extLst>
      <p:ext uri="{BB962C8B-B14F-4D97-AF65-F5344CB8AC3E}">
        <p14:creationId xmlns:p14="http://schemas.microsoft.com/office/powerpoint/2010/main" val="2448205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A0623-C254-8072-F948-A776C2D50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there’s a whole lot more…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7A7F4-9D14-01E8-13DA-9E2CCE5D1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945265"/>
            <a:ext cx="7924800" cy="404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20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Optimising Flow State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There are three ‘states’ of flow management:</a:t>
            </a:r>
          </a:p>
          <a:p>
            <a:pPr lvl="1"/>
            <a:r>
              <a:rPr lang="en-AU" b="1" dirty="0"/>
              <a:t>Under-Utilised </a:t>
            </a:r>
            <a:r>
              <a:rPr lang="mr-IN" dirty="0"/>
              <a:t>–</a:t>
            </a:r>
            <a:r>
              <a:rPr lang="en-AU" dirty="0"/>
              <a:t> where the flow rate is below the link capacity and no queues form</a:t>
            </a:r>
          </a:p>
          <a:p>
            <a:pPr lvl="1"/>
            <a:r>
              <a:rPr lang="en-AU" b="1" dirty="0"/>
              <a:t>Over-Utilised</a:t>
            </a:r>
            <a:r>
              <a:rPr lang="en-AU" dirty="0"/>
              <a:t> </a:t>
            </a:r>
            <a:r>
              <a:rPr lang="mr-IN" dirty="0"/>
              <a:t>–</a:t>
            </a:r>
            <a:r>
              <a:rPr lang="en-AU" dirty="0"/>
              <a:t> where the flow rate is greater than the link capacity and queues form </a:t>
            </a:r>
          </a:p>
          <a:p>
            <a:pPr lvl="1"/>
            <a:r>
              <a:rPr lang="en-AU" b="1" dirty="0"/>
              <a:t>Saturated </a:t>
            </a:r>
            <a:r>
              <a:rPr lang="mr-IN" dirty="0"/>
              <a:t>–</a:t>
            </a:r>
            <a:r>
              <a:rPr lang="en-AU" dirty="0"/>
              <a:t> where the queue is filled and packet loss occurs</a:t>
            </a:r>
          </a:p>
          <a:p>
            <a:pPr lvl="1"/>
            <a:endParaRPr lang="en-AU" dirty="0"/>
          </a:p>
          <a:p>
            <a:r>
              <a:rPr lang="en-AU" dirty="0"/>
              <a:t>Loss-based control systems probe upward to the Saturated point, and back off quickly to what they guess is the Under-Utilised state in order to the let the queues drain</a:t>
            </a:r>
          </a:p>
          <a:p>
            <a:r>
              <a:rPr lang="en-AU" dirty="0"/>
              <a:t>But the optimal operational point for any flow is at the point of state change from Under to Over-utilised, not at the Saturated point</a:t>
            </a:r>
          </a:p>
          <a:p>
            <a:r>
              <a:rPr lang="en-AU" dirty="0"/>
              <a:t>We can detect this point by careful handling of delay – the onset of queuing causes additional delay in the observed round-trip time</a:t>
            </a:r>
          </a:p>
        </p:txBody>
      </p:sp>
    </p:spTree>
    <p:extLst>
      <p:ext uri="{BB962C8B-B14F-4D97-AF65-F5344CB8AC3E}">
        <p14:creationId xmlns:p14="http://schemas.microsoft.com/office/powerpoint/2010/main" val="2862175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5365" y="1051615"/>
            <a:ext cx="6912768" cy="5495507"/>
          </a:xfrm>
        </p:spPr>
      </p:pic>
      <p:sp>
        <p:nvSpPr>
          <p:cNvPr id="3" name="TextBox 2"/>
          <p:cNvSpPr txBox="1"/>
          <p:nvPr/>
        </p:nvSpPr>
        <p:spPr>
          <a:xfrm>
            <a:off x="3119669" y="6491469"/>
            <a:ext cx="1281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Under-Utilised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31904" y="6540679"/>
            <a:ext cx="1281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Over-Utilised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28181" y="6565612"/>
            <a:ext cx="1281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Saturated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RTT and Delivery Rate with Queuing</a:t>
            </a:r>
          </a:p>
        </p:txBody>
      </p:sp>
    </p:spTree>
    <p:extLst>
      <p:ext uri="{BB962C8B-B14F-4D97-AF65-F5344CB8AC3E}">
        <p14:creationId xmlns:p14="http://schemas.microsoft.com/office/powerpoint/2010/main" val="23958771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3C458-A2DA-CCAA-C396-9895E933F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TCP Flow Control Algorithms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4A7FE9A-2830-639F-E0AB-08AC74FA6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05" y="1455130"/>
            <a:ext cx="7341428" cy="515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294AB9-820E-950F-46C6-A5E0771CF998}"/>
              </a:ext>
            </a:extLst>
          </p:cNvPr>
          <p:cNvSpPr txBox="1"/>
          <p:nvPr/>
        </p:nvSpPr>
        <p:spPr>
          <a:xfrm>
            <a:off x="9222598" y="1895222"/>
            <a:ext cx="25329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“Ideal” Flow behaviour for each protocol</a:t>
            </a:r>
          </a:p>
          <a:p>
            <a:endParaRPr lang="en-AU" dirty="0"/>
          </a:p>
          <a:p>
            <a:r>
              <a:rPr lang="en-AU" dirty="0"/>
              <a:t>RENO and CUBIC are loss-based control algorithms where the </a:t>
            </a:r>
            <a:r>
              <a:rPr lang="en-AU" dirty="0" err="1"/>
              <a:t>uppoer</a:t>
            </a:r>
            <a:r>
              <a:rPr lang="en-AU" dirty="0"/>
              <a:t> limit in the send rate is established by encountering packet loss</a:t>
            </a:r>
          </a:p>
          <a:p>
            <a:endParaRPr lang="en-AU" dirty="0"/>
          </a:p>
          <a:p>
            <a:r>
              <a:rPr lang="en-AU" dirty="0"/>
              <a:t>BBR is a delay based control algorithm where the upper send limit is established by the onset of increased delay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7F20B-7FCC-3578-A269-12FC8E335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69210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286AF-6E47-A783-36F4-1C3F5F2F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Starlink using iperf3 – cubic, 40 seconds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DFA19-2CC3-1254-FB9D-DA1793CC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36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5F0E2-9991-158D-CB35-09C72001B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837" y="1756569"/>
            <a:ext cx="77724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67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286AF-6E47-A783-36F4-1C3F5F2F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Starlink using iperf3 – cubic, 40 seconds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DFA19-2CC3-1254-FB9D-DA1793CC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37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5F0E2-9991-158D-CB35-09C72001B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837" y="1756569"/>
            <a:ext cx="7772400" cy="453390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42D1E15B-E1C3-3F91-56F2-6DF064F712DB}"/>
              </a:ext>
            </a:extLst>
          </p:cNvPr>
          <p:cNvSpPr/>
          <p:nvPr/>
        </p:nvSpPr>
        <p:spPr>
          <a:xfrm>
            <a:off x="2375941" y="2398426"/>
            <a:ext cx="404734" cy="3200400"/>
          </a:xfrm>
          <a:custGeom>
            <a:avLst/>
            <a:gdLst>
              <a:gd name="connsiteX0" fmla="*/ 0 w 404734"/>
              <a:gd name="connsiteY0" fmla="*/ 3200400 h 3200400"/>
              <a:gd name="connsiteX1" fmla="*/ 179882 w 404734"/>
              <a:gd name="connsiteY1" fmla="*/ 2608289 h 3200400"/>
              <a:gd name="connsiteX2" fmla="*/ 292308 w 404734"/>
              <a:gd name="connsiteY2" fmla="*/ 1603948 h 3200400"/>
              <a:gd name="connsiteX3" fmla="*/ 404734 w 404734"/>
              <a:gd name="connsiteY3" fmla="*/ 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734" h="3200400">
                <a:moveTo>
                  <a:pt x="0" y="3200400"/>
                </a:moveTo>
                <a:cubicBezTo>
                  <a:pt x="65582" y="3037382"/>
                  <a:pt x="131164" y="2874364"/>
                  <a:pt x="179882" y="2608289"/>
                </a:cubicBezTo>
                <a:cubicBezTo>
                  <a:pt x="228600" y="2342214"/>
                  <a:pt x="254833" y="2038663"/>
                  <a:pt x="292308" y="1603948"/>
                </a:cubicBezTo>
                <a:cubicBezTo>
                  <a:pt x="329783" y="1169233"/>
                  <a:pt x="367258" y="584616"/>
                  <a:pt x="404734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1F1246-EAFA-38B7-F21E-BE94AB6EA19F}"/>
              </a:ext>
            </a:extLst>
          </p:cNvPr>
          <p:cNvSpPr/>
          <p:nvPr/>
        </p:nvSpPr>
        <p:spPr>
          <a:xfrm>
            <a:off x="2812750" y="2720715"/>
            <a:ext cx="140312" cy="2472296"/>
          </a:xfrm>
          <a:custGeom>
            <a:avLst/>
            <a:gdLst>
              <a:gd name="connsiteX0" fmla="*/ 5401 w 140312"/>
              <a:gd name="connsiteY0" fmla="*/ 0 h 2472296"/>
              <a:gd name="connsiteX1" fmla="*/ 12896 w 140312"/>
              <a:gd name="connsiteY1" fmla="*/ 539646 h 2472296"/>
              <a:gd name="connsiteX2" fmla="*/ 117827 w 140312"/>
              <a:gd name="connsiteY2" fmla="*/ 2256019 h 2472296"/>
              <a:gd name="connsiteX3" fmla="*/ 140312 w 140312"/>
              <a:gd name="connsiteY3" fmla="*/ 2390931 h 247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12" h="2472296">
                <a:moveTo>
                  <a:pt x="5401" y="0"/>
                </a:moveTo>
                <a:cubicBezTo>
                  <a:pt x="-221" y="81821"/>
                  <a:pt x="-5842" y="163643"/>
                  <a:pt x="12896" y="539646"/>
                </a:cubicBezTo>
                <a:cubicBezTo>
                  <a:pt x="31634" y="915649"/>
                  <a:pt x="96591" y="1947472"/>
                  <a:pt x="117827" y="2256019"/>
                </a:cubicBezTo>
                <a:cubicBezTo>
                  <a:pt x="139063" y="2564566"/>
                  <a:pt x="139687" y="2477748"/>
                  <a:pt x="140312" y="2390931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8577868-B6B2-D276-96A4-A9CD130BA60D}"/>
              </a:ext>
            </a:extLst>
          </p:cNvPr>
          <p:cNvSpPr/>
          <p:nvPr/>
        </p:nvSpPr>
        <p:spPr>
          <a:xfrm>
            <a:off x="3035508" y="4676931"/>
            <a:ext cx="854440" cy="524656"/>
          </a:xfrm>
          <a:custGeom>
            <a:avLst/>
            <a:gdLst>
              <a:gd name="connsiteX0" fmla="*/ 0 w 854440"/>
              <a:gd name="connsiteY0" fmla="*/ 524656 h 524656"/>
              <a:gd name="connsiteX1" fmla="*/ 224853 w 854440"/>
              <a:gd name="connsiteY1" fmla="*/ 419725 h 524656"/>
              <a:gd name="connsiteX2" fmla="*/ 637082 w 854440"/>
              <a:gd name="connsiteY2" fmla="*/ 157397 h 524656"/>
              <a:gd name="connsiteX3" fmla="*/ 854440 w 854440"/>
              <a:gd name="connsiteY3" fmla="*/ 0 h 52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440" h="524656">
                <a:moveTo>
                  <a:pt x="0" y="524656"/>
                </a:moveTo>
                <a:cubicBezTo>
                  <a:pt x="59336" y="502795"/>
                  <a:pt x="118673" y="480935"/>
                  <a:pt x="224853" y="419725"/>
                </a:cubicBezTo>
                <a:cubicBezTo>
                  <a:pt x="331033" y="358515"/>
                  <a:pt x="532151" y="227351"/>
                  <a:pt x="637082" y="157397"/>
                </a:cubicBezTo>
                <a:cubicBezTo>
                  <a:pt x="742013" y="87443"/>
                  <a:pt x="798226" y="43721"/>
                  <a:pt x="85444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C6C7547-CDB2-B312-FB7C-0D357C292466}"/>
              </a:ext>
            </a:extLst>
          </p:cNvPr>
          <p:cNvSpPr/>
          <p:nvPr/>
        </p:nvSpPr>
        <p:spPr>
          <a:xfrm>
            <a:off x="3904938" y="4699416"/>
            <a:ext cx="67455" cy="434715"/>
          </a:xfrm>
          <a:custGeom>
            <a:avLst/>
            <a:gdLst>
              <a:gd name="connsiteX0" fmla="*/ 0 w 67455"/>
              <a:gd name="connsiteY0" fmla="*/ 0 h 434715"/>
              <a:gd name="connsiteX1" fmla="*/ 67455 w 67455"/>
              <a:gd name="connsiteY1" fmla="*/ 434715 h 43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455" h="434715">
                <a:moveTo>
                  <a:pt x="0" y="0"/>
                </a:moveTo>
                <a:lnTo>
                  <a:pt x="67455" y="43471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40EA0F6-3009-2ADC-0F60-954D2F9402EE}"/>
              </a:ext>
            </a:extLst>
          </p:cNvPr>
          <p:cNvSpPr/>
          <p:nvPr/>
        </p:nvSpPr>
        <p:spPr>
          <a:xfrm>
            <a:off x="3942413" y="4826833"/>
            <a:ext cx="247338" cy="277318"/>
          </a:xfrm>
          <a:custGeom>
            <a:avLst/>
            <a:gdLst>
              <a:gd name="connsiteX0" fmla="*/ 0 w 247338"/>
              <a:gd name="connsiteY0" fmla="*/ 277318 h 277318"/>
              <a:gd name="connsiteX1" fmla="*/ 157397 w 247338"/>
              <a:gd name="connsiteY1" fmla="*/ 134911 h 277318"/>
              <a:gd name="connsiteX2" fmla="*/ 247338 w 247338"/>
              <a:gd name="connsiteY2" fmla="*/ 0 h 27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338" h="277318">
                <a:moveTo>
                  <a:pt x="0" y="277318"/>
                </a:moveTo>
                <a:cubicBezTo>
                  <a:pt x="58087" y="229224"/>
                  <a:pt x="116174" y="181131"/>
                  <a:pt x="157397" y="134911"/>
                </a:cubicBezTo>
                <a:cubicBezTo>
                  <a:pt x="198620" y="88691"/>
                  <a:pt x="222979" y="44345"/>
                  <a:pt x="247338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66A309B-9FD6-EB7C-8746-64180E0EFD15}"/>
              </a:ext>
            </a:extLst>
          </p:cNvPr>
          <p:cNvSpPr/>
          <p:nvPr/>
        </p:nvSpPr>
        <p:spPr>
          <a:xfrm>
            <a:off x="4174761" y="4834328"/>
            <a:ext cx="65729" cy="346773"/>
          </a:xfrm>
          <a:custGeom>
            <a:avLst/>
            <a:gdLst>
              <a:gd name="connsiteX0" fmla="*/ 0 w 65729"/>
              <a:gd name="connsiteY0" fmla="*/ 0 h 346773"/>
              <a:gd name="connsiteX1" fmla="*/ 59960 w 65729"/>
              <a:gd name="connsiteY1" fmla="*/ 322288 h 346773"/>
              <a:gd name="connsiteX2" fmla="*/ 59960 w 65729"/>
              <a:gd name="connsiteY2" fmla="*/ 299803 h 346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29" h="346773">
                <a:moveTo>
                  <a:pt x="0" y="0"/>
                </a:moveTo>
                <a:lnTo>
                  <a:pt x="59960" y="322288"/>
                </a:lnTo>
                <a:cubicBezTo>
                  <a:pt x="69953" y="372255"/>
                  <a:pt x="64956" y="336029"/>
                  <a:pt x="59960" y="29980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FAD0CDA-2526-92F4-95BD-15D36B99BD63}"/>
              </a:ext>
            </a:extLst>
          </p:cNvPr>
          <p:cNvSpPr/>
          <p:nvPr/>
        </p:nvSpPr>
        <p:spPr>
          <a:xfrm>
            <a:off x="4219731" y="4864308"/>
            <a:ext cx="1019331" cy="284813"/>
          </a:xfrm>
          <a:custGeom>
            <a:avLst/>
            <a:gdLst>
              <a:gd name="connsiteX0" fmla="*/ 0 w 1019331"/>
              <a:gd name="connsiteY0" fmla="*/ 284813 h 284813"/>
              <a:gd name="connsiteX1" fmla="*/ 179882 w 1019331"/>
              <a:gd name="connsiteY1" fmla="*/ 164892 h 284813"/>
              <a:gd name="connsiteX2" fmla="*/ 487180 w 1019331"/>
              <a:gd name="connsiteY2" fmla="*/ 67456 h 284813"/>
              <a:gd name="connsiteX3" fmla="*/ 801974 w 1019331"/>
              <a:gd name="connsiteY3" fmla="*/ 67456 h 284813"/>
              <a:gd name="connsiteX4" fmla="*/ 1019331 w 1019331"/>
              <a:gd name="connsiteY4" fmla="*/ 0 h 28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331" h="284813">
                <a:moveTo>
                  <a:pt x="0" y="284813"/>
                </a:moveTo>
                <a:cubicBezTo>
                  <a:pt x="49342" y="242965"/>
                  <a:pt x="98685" y="201118"/>
                  <a:pt x="179882" y="164892"/>
                </a:cubicBezTo>
                <a:cubicBezTo>
                  <a:pt x="261079" y="128666"/>
                  <a:pt x="383498" y="83695"/>
                  <a:pt x="487180" y="67456"/>
                </a:cubicBezTo>
                <a:cubicBezTo>
                  <a:pt x="590862" y="51217"/>
                  <a:pt x="713282" y="78699"/>
                  <a:pt x="801974" y="67456"/>
                </a:cubicBezTo>
                <a:cubicBezTo>
                  <a:pt x="890666" y="56213"/>
                  <a:pt x="954998" y="28106"/>
                  <a:pt x="1019331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55E68-1EFB-DD8C-AA30-294292E8D2A2}"/>
              </a:ext>
            </a:extLst>
          </p:cNvPr>
          <p:cNvSpPr/>
          <p:nvPr/>
        </p:nvSpPr>
        <p:spPr>
          <a:xfrm>
            <a:off x="5224072" y="4879298"/>
            <a:ext cx="104931" cy="337110"/>
          </a:xfrm>
          <a:custGeom>
            <a:avLst/>
            <a:gdLst>
              <a:gd name="connsiteX0" fmla="*/ 0 w 104931"/>
              <a:gd name="connsiteY0" fmla="*/ 0 h 337110"/>
              <a:gd name="connsiteX1" fmla="*/ 74951 w 104931"/>
              <a:gd name="connsiteY1" fmla="*/ 299804 h 337110"/>
              <a:gd name="connsiteX2" fmla="*/ 104931 w 104931"/>
              <a:gd name="connsiteY2" fmla="*/ 322289 h 33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931" h="337110">
                <a:moveTo>
                  <a:pt x="0" y="0"/>
                </a:moveTo>
                <a:lnTo>
                  <a:pt x="74951" y="299804"/>
                </a:lnTo>
                <a:cubicBezTo>
                  <a:pt x="92439" y="353519"/>
                  <a:pt x="98685" y="337904"/>
                  <a:pt x="104931" y="322289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4C4983A-2252-EACE-7619-82C3A21FA332}"/>
              </a:ext>
            </a:extLst>
          </p:cNvPr>
          <p:cNvSpPr/>
          <p:nvPr/>
        </p:nvSpPr>
        <p:spPr>
          <a:xfrm>
            <a:off x="5321508" y="4819338"/>
            <a:ext cx="607102" cy="322288"/>
          </a:xfrm>
          <a:custGeom>
            <a:avLst/>
            <a:gdLst>
              <a:gd name="connsiteX0" fmla="*/ 0 w 607102"/>
              <a:gd name="connsiteY0" fmla="*/ 322288 h 322288"/>
              <a:gd name="connsiteX1" fmla="*/ 254833 w 607102"/>
              <a:gd name="connsiteY1" fmla="*/ 164892 h 322288"/>
              <a:gd name="connsiteX2" fmla="*/ 494676 w 607102"/>
              <a:gd name="connsiteY2" fmla="*/ 52465 h 322288"/>
              <a:gd name="connsiteX3" fmla="*/ 607102 w 607102"/>
              <a:gd name="connsiteY3" fmla="*/ 0 h 32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102" h="322288">
                <a:moveTo>
                  <a:pt x="0" y="322288"/>
                </a:moveTo>
                <a:cubicBezTo>
                  <a:pt x="86193" y="266075"/>
                  <a:pt x="172387" y="209862"/>
                  <a:pt x="254833" y="164892"/>
                </a:cubicBezTo>
                <a:cubicBezTo>
                  <a:pt x="337279" y="119922"/>
                  <a:pt x="494676" y="52465"/>
                  <a:pt x="494676" y="52465"/>
                </a:cubicBezTo>
                <a:lnTo>
                  <a:pt x="607102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9E030CB-2CAD-7DBA-B793-8BE644E629EE}"/>
              </a:ext>
            </a:extLst>
          </p:cNvPr>
          <p:cNvSpPr/>
          <p:nvPr/>
        </p:nvSpPr>
        <p:spPr>
          <a:xfrm>
            <a:off x="5883639" y="4796852"/>
            <a:ext cx="277318" cy="314794"/>
          </a:xfrm>
          <a:custGeom>
            <a:avLst/>
            <a:gdLst>
              <a:gd name="connsiteX0" fmla="*/ 0 w 277318"/>
              <a:gd name="connsiteY0" fmla="*/ 0 h 314794"/>
              <a:gd name="connsiteX1" fmla="*/ 187377 w 277318"/>
              <a:gd name="connsiteY1" fmla="*/ 217358 h 314794"/>
              <a:gd name="connsiteX2" fmla="*/ 277318 w 277318"/>
              <a:gd name="connsiteY2" fmla="*/ 314794 h 31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318" h="314794">
                <a:moveTo>
                  <a:pt x="0" y="0"/>
                </a:moveTo>
                <a:lnTo>
                  <a:pt x="187377" y="217358"/>
                </a:lnTo>
                <a:cubicBezTo>
                  <a:pt x="233597" y="269824"/>
                  <a:pt x="255457" y="292309"/>
                  <a:pt x="277318" y="31479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B5D8D35-9D47-1500-3B21-F3534B6758A4}"/>
              </a:ext>
            </a:extLst>
          </p:cNvPr>
          <p:cNvSpPr/>
          <p:nvPr/>
        </p:nvSpPr>
        <p:spPr>
          <a:xfrm>
            <a:off x="6108492" y="4976734"/>
            <a:ext cx="322288" cy="164892"/>
          </a:xfrm>
          <a:custGeom>
            <a:avLst/>
            <a:gdLst>
              <a:gd name="connsiteX0" fmla="*/ 0 w 322288"/>
              <a:gd name="connsiteY0" fmla="*/ 164892 h 164892"/>
              <a:gd name="connsiteX1" fmla="*/ 179882 w 322288"/>
              <a:gd name="connsiteY1" fmla="*/ 82446 h 164892"/>
              <a:gd name="connsiteX2" fmla="*/ 322288 w 322288"/>
              <a:gd name="connsiteY2" fmla="*/ 0 h 16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288" h="164892">
                <a:moveTo>
                  <a:pt x="0" y="164892"/>
                </a:moveTo>
                <a:cubicBezTo>
                  <a:pt x="63083" y="137410"/>
                  <a:pt x="126167" y="109928"/>
                  <a:pt x="179882" y="82446"/>
                </a:cubicBezTo>
                <a:cubicBezTo>
                  <a:pt x="233597" y="54964"/>
                  <a:pt x="277942" y="27482"/>
                  <a:pt x="322288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E116D5F-92F8-2E1E-036E-CD351C5D6C96}"/>
              </a:ext>
            </a:extLst>
          </p:cNvPr>
          <p:cNvSpPr/>
          <p:nvPr/>
        </p:nvSpPr>
        <p:spPr>
          <a:xfrm>
            <a:off x="6438275" y="4991290"/>
            <a:ext cx="44971" cy="240277"/>
          </a:xfrm>
          <a:custGeom>
            <a:avLst/>
            <a:gdLst>
              <a:gd name="connsiteX0" fmla="*/ 0 w 44971"/>
              <a:gd name="connsiteY0" fmla="*/ 435 h 240277"/>
              <a:gd name="connsiteX1" fmla="*/ 37476 w 44971"/>
              <a:gd name="connsiteY1" fmla="*/ 37910 h 240277"/>
              <a:gd name="connsiteX2" fmla="*/ 44971 w 44971"/>
              <a:gd name="connsiteY2" fmla="*/ 240277 h 24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71" h="240277">
                <a:moveTo>
                  <a:pt x="0" y="435"/>
                </a:moveTo>
                <a:cubicBezTo>
                  <a:pt x="14990" y="-815"/>
                  <a:pt x="29981" y="-2064"/>
                  <a:pt x="37476" y="37910"/>
                </a:cubicBezTo>
                <a:cubicBezTo>
                  <a:pt x="44971" y="77884"/>
                  <a:pt x="44971" y="159080"/>
                  <a:pt x="44971" y="24027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B6C55ED-D778-EA7E-7136-9B089F3F3919}"/>
              </a:ext>
            </a:extLst>
          </p:cNvPr>
          <p:cNvSpPr/>
          <p:nvPr/>
        </p:nvSpPr>
        <p:spPr>
          <a:xfrm>
            <a:off x="6483246" y="5081666"/>
            <a:ext cx="419724" cy="179882"/>
          </a:xfrm>
          <a:custGeom>
            <a:avLst/>
            <a:gdLst>
              <a:gd name="connsiteX0" fmla="*/ 0 w 419724"/>
              <a:gd name="connsiteY0" fmla="*/ 179882 h 179882"/>
              <a:gd name="connsiteX1" fmla="*/ 172387 w 419724"/>
              <a:gd name="connsiteY1" fmla="*/ 112426 h 179882"/>
              <a:gd name="connsiteX2" fmla="*/ 419724 w 419724"/>
              <a:gd name="connsiteY2" fmla="*/ 0 h 17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724" h="179882">
                <a:moveTo>
                  <a:pt x="0" y="179882"/>
                </a:moveTo>
                <a:cubicBezTo>
                  <a:pt x="51216" y="161144"/>
                  <a:pt x="102433" y="142406"/>
                  <a:pt x="172387" y="112426"/>
                </a:cubicBezTo>
                <a:cubicBezTo>
                  <a:pt x="242341" y="82446"/>
                  <a:pt x="331032" y="41223"/>
                  <a:pt x="419724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8D435EFF-280F-34EB-FD9A-7E58179522F3}"/>
              </a:ext>
            </a:extLst>
          </p:cNvPr>
          <p:cNvSpPr/>
          <p:nvPr/>
        </p:nvSpPr>
        <p:spPr>
          <a:xfrm>
            <a:off x="6872990" y="5141626"/>
            <a:ext cx="97436" cy="284813"/>
          </a:xfrm>
          <a:custGeom>
            <a:avLst/>
            <a:gdLst>
              <a:gd name="connsiteX0" fmla="*/ 0 w 97436"/>
              <a:gd name="connsiteY0" fmla="*/ 0 h 284813"/>
              <a:gd name="connsiteX1" fmla="*/ 97436 w 97436"/>
              <a:gd name="connsiteY1" fmla="*/ 284813 h 28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436" h="284813">
                <a:moveTo>
                  <a:pt x="0" y="0"/>
                </a:moveTo>
                <a:lnTo>
                  <a:pt x="97436" y="284813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447752B-6899-8CED-F8B1-0F3458C2D641}"/>
              </a:ext>
            </a:extLst>
          </p:cNvPr>
          <p:cNvSpPr/>
          <p:nvPr/>
        </p:nvSpPr>
        <p:spPr>
          <a:xfrm>
            <a:off x="7000407" y="5021705"/>
            <a:ext cx="2405921" cy="412229"/>
          </a:xfrm>
          <a:custGeom>
            <a:avLst/>
            <a:gdLst>
              <a:gd name="connsiteX0" fmla="*/ 0 w 2405921"/>
              <a:gd name="connsiteY0" fmla="*/ 412229 h 412229"/>
              <a:gd name="connsiteX1" fmla="*/ 352268 w 2405921"/>
              <a:gd name="connsiteY1" fmla="*/ 329784 h 412229"/>
              <a:gd name="connsiteX2" fmla="*/ 659567 w 2405921"/>
              <a:gd name="connsiteY2" fmla="*/ 284813 h 412229"/>
              <a:gd name="connsiteX3" fmla="*/ 959370 w 2405921"/>
              <a:gd name="connsiteY3" fmla="*/ 247338 h 412229"/>
              <a:gd name="connsiteX4" fmla="*/ 1214203 w 2405921"/>
              <a:gd name="connsiteY4" fmla="*/ 179882 h 412229"/>
              <a:gd name="connsiteX5" fmla="*/ 1349114 w 2405921"/>
              <a:gd name="connsiteY5" fmla="*/ 232347 h 412229"/>
              <a:gd name="connsiteX6" fmla="*/ 1521501 w 2405921"/>
              <a:gd name="connsiteY6" fmla="*/ 194872 h 412229"/>
              <a:gd name="connsiteX7" fmla="*/ 1978701 w 2405921"/>
              <a:gd name="connsiteY7" fmla="*/ 142406 h 412229"/>
              <a:gd name="connsiteX8" fmla="*/ 2405921 w 2405921"/>
              <a:gd name="connsiteY8" fmla="*/ 0 h 41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5921" h="412229">
                <a:moveTo>
                  <a:pt x="0" y="412229"/>
                </a:moveTo>
                <a:cubicBezTo>
                  <a:pt x="121170" y="381624"/>
                  <a:pt x="242340" y="351020"/>
                  <a:pt x="352268" y="329784"/>
                </a:cubicBezTo>
                <a:cubicBezTo>
                  <a:pt x="462196" y="308548"/>
                  <a:pt x="558383" y="298554"/>
                  <a:pt x="659567" y="284813"/>
                </a:cubicBezTo>
                <a:cubicBezTo>
                  <a:pt x="760751" y="271072"/>
                  <a:pt x="866931" y="264826"/>
                  <a:pt x="959370" y="247338"/>
                </a:cubicBezTo>
                <a:cubicBezTo>
                  <a:pt x="1051809" y="229850"/>
                  <a:pt x="1149246" y="182380"/>
                  <a:pt x="1214203" y="179882"/>
                </a:cubicBezTo>
                <a:cubicBezTo>
                  <a:pt x="1279160" y="177383"/>
                  <a:pt x="1297898" y="229849"/>
                  <a:pt x="1349114" y="232347"/>
                </a:cubicBezTo>
                <a:cubicBezTo>
                  <a:pt x="1400330" y="234845"/>
                  <a:pt x="1416570" y="209862"/>
                  <a:pt x="1521501" y="194872"/>
                </a:cubicBezTo>
                <a:cubicBezTo>
                  <a:pt x="1626432" y="179882"/>
                  <a:pt x="1831298" y="174885"/>
                  <a:pt x="1978701" y="142406"/>
                </a:cubicBezTo>
                <a:cubicBezTo>
                  <a:pt x="2126104" y="109927"/>
                  <a:pt x="2266012" y="54963"/>
                  <a:pt x="2405921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E4D1DE-884E-34E1-74F5-8FA91E08FD43}"/>
              </a:ext>
            </a:extLst>
          </p:cNvPr>
          <p:cNvSpPr txBox="1"/>
          <p:nvPr/>
        </p:nvSpPr>
        <p:spPr>
          <a:xfrm>
            <a:off x="991183" y="2938072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Slow 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091D73-6882-8CC6-7DBD-92E1DC5C3F59}"/>
              </a:ext>
            </a:extLst>
          </p:cNvPr>
          <p:cNvSpPr txBox="1"/>
          <p:nvPr/>
        </p:nvSpPr>
        <p:spPr>
          <a:xfrm>
            <a:off x="2812750" y="3271183"/>
            <a:ext cx="16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Queue Drain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0041F7-2E59-35F1-C353-EE384D82EE90}"/>
              </a:ext>
            </a:extLst>
          </p:cNvPr>
          <p:cNvSpPr txBox="1"/>
          <p:nvPr/>
        </p:nvSpPr>
        <p:spPr>
          <a:xfrm>
            <a:off x="4946754" y="4369633"/>
            <a:ext cx="274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Congestion Avoidance</a:t>
            </a:r>
          </a:p>
        </p:txBody>
      </p:sp>
    </p:spTree>
    <p:extLst>
      <p:ext uri="{BB962C8B-B14F-4D97-AF65-F5344CB8AC3E}">
        <p14:creationId xmlns:p14="http://schemas.microsoft.com/office/powerpoint/2010/main" val="1553548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15301-98F3-4D34-944B-DB6F06ACD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Starlink with iperf3 – </a:t>
            </a:r>
            <a:r>
              <a:rPr lang="en-AU" dirty="0" err="1"/>
              <a:t>bbr</a:t>
            </a:r>
            <a:r>
              <a:rPr lang="en-AU" dirty="0"/>
              <a:t>, 40- seconds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5A4A2-4BDC-7DE1-EA4A-578EE1AA4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38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79F9B4-BBE1-0CDE-3F72-63845583F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920" y="1756569"/>
            <a:ext cx="77724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917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24915-C865-D1E4-9159-8465E378D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9A524-F0BB-7A80-1991-E595639AC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Starlink with iperf3 – </a:t>
            </a:r>
            <a:r>
              <a:rPr lang="en-AU" dirty="0" err="1"/>
              <a:t>bbr</a:t>
            </a:r>
            <a:r>
              <a:rPr lang="en-AU" dirty="0"/>
              <a:t>, 40- seconds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C0D90-E240-BEF4-E564-01AF51C01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39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4374D5-397C-804A-1EA7-D392FA86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920" y="1756569"/>
            <a:ext cx="7772400" cy="4533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2377F2-2C01-0496-03DC-F6D18B0004E2}"/>
              </a:ext>
            </a:extLst>
          </p:cNvPr>
          <p:cNvSpPr txBox="1"/>
          <p:nvPr/>
        </p:nvSpPr>
        <p:spPr>
          <a:xfrm>
            <a:off x="5613816" y="2728210"/>
            <a:ext cx="179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second switch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C7670C8-7797-628E-51C6-A3736F5C9563}"/>
              </a:ext>
            </a:extLst>
          </p:cNvPr>
          <p:cNvSpPr/>
          <p:nvPr/>
        </p:nvSpPr>
        <p:spPr>
          <a:xfrm>
            <a:off x="4592245" y="3087974"/>
            <a:ext cx="1531237" cy="1298467"/>
          </a:xfrm>
          <a:custGeom>
            <a:avLst/>
            <a:gdLst>
              <a:gd name="connsiteX0" fmla="*/ 1531237 w 1531237"/>
              <a:gd name="connsiteY0" fmla="*/ 0 h 1298467"/>
              <a:gd name="connsiteX1" fmla="*/ 47211 w 1531237"/>
              <a:gd name="connsiteY1" fmla="*/ 652072 h 1298467"/>
              <a:gd name="connsiteX2" fmla="*/ 369499 w 1531237"/>
              <a:gd name="connsiteY2" fmla="*/ 1244183 h 1298467"/>
              <a:gd name="connsiteX3" fmla="*/ 376994 w 1531237"/>
              <a:gd name="connsiteY3" fmla="*/ 1131757 h 1298467"/>
              <a:gd name="connsiteX4" fmla="*/ 376994 w 1531237"/>
              <a:gd name="connsiteY4" fmla="*/ 1289154 h 1298467"/>
              <a:gd name="connsiteX5" fmla="*/ 309539 w 1531237"/>
              <a:gd name="connsiteY5" fmla="*/ 1266669 h 129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1237" h="1298467">
                <a:moveTo>
                  <a:pt x="1531237" y="0"/>
                </a:moveTo>
                <a:cubicBezTo>
                  <a:pt x="886035" y="222354"/>
                  <a:pt x="240834" y="444708"/>
                  <a:pt x="47211" y="652072"/>
                </a:cubicBezTo>
                <a:cubicBezTo>
                  <a:pt x="-146412" y="859436"/>
                  <a:pt x="314535" y="1164236"/>
                  <a:pt x="369499" y="1244183"/>
                </a:cubicBezTo>
                <a:cubicBezTo>
                  <a:pt x="424463" y="1324130"/>
                  <a:pt x="375745" y="1124262"/>
                  <a:pt x="376994" y="1131757"/>
                </a:cubicBezTo>
                <a:cubicBezTo>
                  <a:pt x="378243" y="1139252"/>
                  <a:pt x="388236" y="1266669"/>
                  <a:pt x="376994" y="1289154"/>
                </a:cubicBezTo>
                <a:cubicBezTo>
                  <a:pt x="365751" y="1311639"/>
                  <a:pt x="337645" y="1289154"/>
                  <a:pt x="309539" y="126666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E090535-F7C3-BB4A-3F3B-FB8464088958}"/>
              </a:ext>
            </a:extLst>
          </p:cNvPr>
          <p:cNvSpPr/>
          <p:nvPr/>
        </p:nvSpPr>
        <p:spPr>
          <a:xfrm>
            <a:off x="7097843" y="3050498"/>
            <a:ext cx="1302883" cy="1154243"/>
          </a:xfrm>
          <a:custGeom>
            <a:avLst/>
            <a:gdLst>
              <a:gd name="connsiteX0" fmla="*/ 0 w 1302883"/>
              <a:gd name="connsiteY0" fmla="*/ 0 h 1154243"/>
              <a:gd name="connsiteX1" fmla="*/ 1281659 w 1302883"/>
              <a:gd name="connsiteY1" fmla="*/ 457200 h 1154243"/>
              <a:gd name="connsiteX2" fmla="*/ 801973 w 1302883"/>
              <a:gd name="connsiteY2" fmla="*/ 1131758 h 1154243"/>
              <a:gd name="connsiteX3" fmla="*/ 831954 w 1302883"/>
              <a:gd name="connsiteY3" fmla="*/ 974361 h 1154243"/>
              <a:gd name="connsiteX4" fmla="*/ 786983 w 1302883"/>
              <a:gd name="connsiteY4" fmla="*/ 1101777 h 1154243"/>
              <a:gd name="connsiteX5" fmla="*/ 906905 w 1302883"/>
              <a:gd name="connsiteY5" fmla="*/ 1154243 h 1154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2883" h="1154243">
                <a:moveTo>
                  <a:pt x="0" y="0"/>
                </a:moveTo>
                <a:cubicBezTo>
                  <a:pt x="573998" y="134287"/>
                  <a:pt x="1147997" y="268574"/>
                  <a:pt x="1281659" y="457200"/>
                </a:cubicBezTo>
                <a:cubicBezTo>
                  <a:pt x="1415321" y="645826"/>
                  <a:pt x="876924" y="1045565"/>
                  <a:pt x="801973" y="1131758"/>
                </a:cubicBezTo>
                <a:cubicBezTo>
                  <a:pt x="727022" y="1217951"/>
                  <a:pt x="834452" y="979358"/>
                  <a:pt x="831954" y="974361"/>
                </a:cubicBezTo>
                <a:cubicBezTo>
                  <a:pt x="829456" y="969364"/>
                  <a:pt x="774491" y="1071797"/>
                  <a:pt x="786983" y="1101777"/>
                </a:cubicBezTo>
                <a:cubicBezTo>
                  <a:pt x="799475" y="1131757"/>
                  <a:pt x="853190" y="1143000"/>
                  <a:pt x="906905" y="115424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B4C083E-6FA6-B15F-7CAD-9E7F11E172E3}"/>
              </a:ext>
            </a:extLst>
          </p:cNvPr>
          <p:cNvSpPr/>
          <p:nvPr/>
        </p:nvSpPr>
        <p:spPr>
          <a:xfrm>
            <a:off x="2240944" y="4174761"/>
            <a:ext cx="457942" cy="322407"/>
          </a:xfrm>
          <a:custGeom>
            <a:avLst/>
            <a:gdLst>
              <a:gd name="connsiteX0" fmla="*/ 314879 w 457942"/>
              <a:gd name="connsiteY0" fmla="*/ 74950 h 322407"/>
              <a:gd name="connsiteX1" fmla="*/ 86 w 457942"/>
              <a:gd name="connsiteY1" fmla="*/ 89941 h 322407"/>
              <a:gd name="connsiteX2" fmla="*/ 284899 w 457942"/>
              <a:gd name="connsiteY2" fmla="*/ 322288 h 322407"/>
              <a:gd name="connsiteX3" fmla="*/ 457286 w 457942"/>
              <a:gd name="connsiteY3" fmla="*/ 119921 h 322407"/>
              <a:gd name="connsiteX4" fmla="*/ 224938 w 457942"/>
              <a:gd name="connsiteY4" fmla="*/ 0 h 3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942" h="322407">
                <a:moveTo>
                  <a:pt x="314879" y="74950"/>
                </a:moveTo>
                <a:cubicBezTo>
                  <a:pt x="159981" y="61834"/>
                  <a:pt x="5083" y="48718"/>
                  <a:pt x="86" y="89941"/>
                </a:cubicBezTo>
                <a:cubicBezTo>
                  <a:pt x="-4911" y="131164"/>
                  <a:pt x="208699" y="317291"/>
                  <a:pt x="284899" y="322288"/>
                </a:cubicBezTo>
                <a:cubicBezTo>
                  <a:pt x="361099" y="327285"/>
                  <a:pt x="467280" y="173636"/>
                  <a:pt x="457286" y="119921"/>
                </a:cubicBezTo>
                <a:cubicBezTo>
                  <a:pt x="447293" y="66206"/>
                  <a:pt x="336115" y="33103"/>
                  <a:pt x="224938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07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00B98-8D3A-92D5-01FA-C7346C8D4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Solar Radiation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A31B3-CD9B-C21E-5CFB-7A7B3CE78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56" y="1825625"/>
            <a:ext cx="4386943" cy="4351338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The rotating iron core of the Earth produces a strong magnetic field</a:t>
            </a:r>
          </a:p>
          <a:p>
            <a:r>
              <a:rPr lang="en-AU" dirty="0"/>
              <a:t>This magnetic field deflects solar radiation – the Van Allen Belt</a:t>
            </a:r>
          </a:p>
          <a:p>
            <a:r>
              <a:rPr lang="en-AU" dirty="0"/>
              <a:t>Sheltering below the Van Allen Belt protects the spacecraft from the worst effects of solar radiation, allowing advanced electronics to be used in the spacecraft</a:t>
            </a:r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5FA88-79AE-7397-DEEE-78DA5DFE3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11" y="1850000"/>
            <a:ext cx="5961947" cy="370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066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83080-5CDD-A2BA-7AF9-68F893C40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CD5ED-5089-5036-2869-C49869FFB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NANOG </a:t>
            </a:r>
            <a:r>
              <a:rPr lang="en-US" dirty="0"/>
              <a:t>92…</a:t>
            </a:r>
          </a:p>
        </p:txBody>
      </p:sp>
      <p:pic>
        <p:nvPicPr>
          <p:cNvPr id="5" name="Picture 4" descr="A white card with blue and orange text&#10;&#10;Description automatically generated">
            <a:extLst>
              <a:ext uri="{FF2B5EF4-FFF2-40B4-BE49-F238E27FC236}">
                <a16:creationId xmlns:a16="http://schemas.microsoft.com/office/drawing/2014/main" id="{3B5DE3FF-DDF6-3A0B-1279-15C64DA51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" y="1541194"/>
            <a:ext cx="4147123" cy="233004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AB4C4EC-CE96-66E0-739E-EBA87C1E1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239" y="2097741"/>
            <a:ext cx="7772400" cy="467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558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E6E4E-B3E0-D1D7-FB14-A01F0E22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15AE5-3D6E-AF80-65DB-354F1AC38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NANOG 92…</a:t>
            </a:r>
          </a:p>
        </p:txBody>
      </p:sp>
      <p:pic>
        <p:nvPicPr>
          <p:cNvPr id="5" name="Picture 4" descr="A white card with blue and orange text&#10;&#10;Description automatically generated">
            <a:extLst>
              <a:ext uri="{FF2B5EF4-FFF2-40B4-BE49-F238E27FC236}">
                <a16:creationId xmlns:a16="http://schemas.microsoft.com/office/drawing/2014/main" id="{16DD14BF-6AC7-2AD6-563C-0997B9AF0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" y="1541194"/>
            <a:ext cx="4147123" cy="233004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C5DB73A-A5AF-845B-B62A-5AC3801DD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239" y="2097741"/>
            <a:ext cx="7772400" cy="46716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6DF277-EF3E-B068-F5EF-9BF5A2D9CEB4}"/>
              </a:ext>
            </a:extLst>
          </p:cNvPr>
          <p:cNvSpPr txBox="1"/>
          <p:nvPr/>
        </p:nvSpPr>
        <p:spPr>
          <a:xfrm rot="21016623">
            <a:off x="1968022" y="3083248"/>
            <a:ext cx="771996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Powderfinger Type" panose="02020709070000000403" pitchFamily="49" charset="77"/>
              </a:rPr>
              <a:t>WHY does BBR outperform CUBIC on Starlink systems?</a:t>
            </a:r>
          </a:p>
        </p:txBody>
      </p:sp>
    </p:spTree>
    <p:extLst>
      <p:ext uri="{BB962C8B-B14F-4D97-AF65-F5344CB8AC3E}">
        <p14:creationId xmlns:p14="http://schemas.microsoft.com/office/powerpoint/2010/main" val="16553464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6D4F0-46A9-8C73-12A2-1CD6D4D20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BBR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0D9D0-5C03-8EC7-C854-0AB93477A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BBR is not sensitive to packet loss, so the regular packet loss events every 15 seconds do not impact BBR performance</a:t>
            </a:r>
          </a:p>
          <a:p>
            <a:r>
              <a:rPr lang="en-US" dirty="0"/>
              <a:t>BBR uses </a:t>
            </a:r>
            <a:r>
              <a:rPr lang="en-US" b="1" dirty="0"/>
              <a:t>even pacing </a:t>
            </a:r>
            <a:r>
              <a:rPr lang="en-US" dirty="0"/>
              <a:t>of sent packets, so does not use network buffers to smooth out sender bursts</a:t>
            </a:r>
          </a:p>
          <a:p>
            <a:r>
              <a:rPr lang="en-US" dirty="0"/>
              <a:t>BBR does not perform continuous delay monitoring, but instead “spikes” the sending rate every 8 RTT intervals by a massive 25%</a:t>
            </a:r>
          </a:p>
          <a:p>
            <a:pPr lvl="1"/>
            <a:r>
              <a:rPr lang="en-US" dirty="0"/>
              <a:t>BBR only checks for a change in delay during this spike interval</a:t>
            </a:r>
          </a:p>
          <a:p>
            <a:r>
              <a:rPr lang="en-US" dirty="0"/>
              <a:t>This allows BBR to operate an internal model of channel capacity that is based on averaging across 8xRTT intervals, reducing its sensitivity to jitter and high frequency capacity changes</a:t>
            </a:r>
          </a:p>
        </p:txBody>
      </p:sp>
    </p:spTree>
    <p:extLst>
      <p:ext uri="{BB962C8B-B14F-4D97-AF65-F5344CB8AC3E}">
        <p14:creationId xmlns:p14="http://schemas.microsoft.com/office/powerpoint/2010/main" val="21050403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93319-5741-4A31-3BE1-727FFA05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Protocol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4BEE5-E87F-A5C1-62CB-2C558F9F8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Starlink services have three issues:</a:t>
            </a:r>
          </a:p>
          <a:p>
            <a:pPr lvl="1"/>
            <a:r>
              <a:rPr lang="en-AU" dirty="0"/>
              <a:t>Very high jitter rates – varying signal modulation</a:t>
            </a:r>
          </a:p>
          <a:p>
            <a:pPr lvl="1"/>
            <a:r>
              <a:rPr lang="en-AU" dirty="0"/>
              <a:t>High levels of micro-loss (1.4%) – largely due to 15s satellite handover events</a:t>
            </a:r>
          </a:p>
          <a:p>
            <a:pPr lvl="1"/>
            <a:r>
              <a:rPr lang="en-AU" dirty="0"/>
              <a:t>Common bearer contention between users</a:t>
            </a:r>
          </a:p>
          <a:p>
            <a:r>
              <a:rPr lang="en-AU" dirty="0"/>
              <a:t>Loss-based flow control algorithms will over-react and pull back the sending rate over time</a:t>
            </a:r>
          </a:p>
          <a:p>
            <a:pPr lvl="1"/>
            <a:r>
              <a:rPr lang="en-AU" dirty="0"/>
              <a:t>Short transactions work very well</a:t>
            </a:r>
          </a:p>
          <a:p>
            <a:pPr lvl="1"/>
            <a:r>
              <a:rPr lang="en-AU" dirty="0"/>
              <a:t>Paced connections (voice, zoom, video streaming) tend to work well most of the time</a:t>
            </a:r>
          </a:p>
          <a:p>
            <a:r>
              <a:rPr lang="en-AU" dirty="0"/>
              <a:t>To obtain better performance you need to move to flow control algorithms that are not loss-sensitive, such as BBR</a:t>
            </a:r>
          </a:p>
        </p:txBody>
      </p:sp>
    </p:spTree>
    <p:extLst>
      <p:ext uri="{BB962C8B-B14F-4D97-AF65-F5344CB8AC3E}">
        <p14:creationId xmlns:p14="http://schemas.microsoft.com/office/powerpoint/2010/main" val="38066673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EF42F-DF3F-04A9-4804-92206D580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886D3-103A-FFB7-0726-99B230BC1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Senders should use fair queuing to pace sending rates and avoid bursting and tail drop </a:t>
            </a:r>
            <a:r>
              <a:rPr lang="en-US" dirty="0" err="1"/>
              <a:t>behaviours</a:t>
            </a:r>
            <a:endParaRPr lang="en-US" dirty="0"/>
          </a:p>
          <a:p>
            <a:r>
              <a:rPr lang="en-US" dirty="0"/>
              <a:t>SACK (selective acknowledgement) for TCP can help in rapid repair to multiple lost packets</a:t>
            </a:r>
          </a:p>
          <a:p>
            <a:r>
              <a:rPr lang="en-US" dirty="0"/>
              <a:t>Its likely that ECN would also be really helpful to disambiguate latency changes due to satellite </a:t>
            </a:r>
            <a:r>
              <a:rPr lang="en-US" dirty="0" err="1"/>
              <a:t>behaviours</a:t>
            </a:r>
            <a:r>
              <a:rPr lang="en-US" dirty="0"/>
              <a:t> and network queue buildup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465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D4C30-1B1C-0164-4DFF-66FDF6864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Starlink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B8AB7-F643-14A0-647D-9099E491D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/>
              <a:t>Starlink</a:t>
            </a:r>
            <a:r>
              <a:rPr lang="en-US" dirty="0"/>
              <a:t> is perfectly acceptable for:</a:t>
            </a:r>
          </a:p>
          <a:p>
            <a:pPr lvl="1"/>
            <a:r>
              <a:rPr lang="en-US" dirty="0"/>
              <a:t>short transactions</a:t>
            </a:r>
          </a:p>
          <a:p>
            <a:pPr lvl="1"/>
            <a:r>
              <a:rPr lang="en-US" dirty="0"/>
              <a:t>video streaming</a:t>
            </a:r>
          </a:p>
          <a:p>
            <a:pPr lvl="1"/>
            <a:r>
              <a:rPr lang="en-US" dirty="0"/>
              <a:t>conferencing</a:t>
            </a:r>
          </a:p>
          <a:p>
            <a:r>
              <a:rPr lang="en-US" dirty="0"/>
              <a:t>The service can sustain 40 – 50Mbps delivery for long-held sessions during local peak use times in high density use scenarios</a:t>
            </a:r>
          </a:p>
          <a:p>
            <a:pPr lvl="1"/>
            <a:r>
              <a:rPr lang="en-US" dirty="0"/>
              <a:t>The isolated drop events generally do not intrude into the session state</a:t>
            </a:r>
          </a:p>
          <a:p>
            <a:r>
              <a:rPr lang="en-US" dirty="0"/>
              <a:t>In off-peak and/or low-density contexts it can deliver 200-300Mbps</a:t>
            </a:r>
          </a:p>
          <a:p>
            <a:r>
              <a:rPr lang="en-US" dirty="0"/>
              <a:t>It can be used in all kinds of places where existing wire and mobile radio systems either under-perform or aren’t there at all!</a:t>
            </a:r>
          </a:p>
          <a:p>
            <a:r>
              <a:rPr lang="en-US" dirty="0"/>
              <a:t>Its probably not the best trunk infrastructure service medium, but it’s a really good high speed last mile direct retail access service, particularly for remote locations!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77BD4C7-B905-B6F2-4257-BFF1042B0525}"/>
              </a:ext>
            </a:extLst>
          </p:cNvPr>
          <p:cNvSpPr/>
          <p:nvPr/>
        </p:nvSpPr>
        <p:spPr>
          <a:xfrm>
            <a:off x="2012084" y="2110062"/>
            <a:ext cx="2777962" cy="56361"/>
          </a:xfrm>
          <a:custGeom>
            <a:avLst/>
            <a:gdLst>
              <a:gd name="connsiteX0" fmla="*/ 154337 w 2026707"/>
              <a:gd name="connsiteY0" fmla="*/ 35260 h 64074"/>
              <a:gd name="connsiteX1" fmla="*/ 625605 w 2026707"/>
              <a:gd name="connsiteY1" fmla="*/ 42294 h 64074"/>
              <a:gd name="connsiteX2" fmla="*/ 1174245 w 2026707"/>
              <a:gd name="connsiteY2" fmla="*/ 91 h 64074"/>
              <a:gd name="connsiteX3" fmla="*/ 2025340 w 2026707"/>
              <a:gd name="connsiteY3" fmla="*/ 49328 h 64074"/>
              <a:gd name="connsiteX4" fmla="*/ 963230 w 2026707"/>
              <a:gd name="connsiteY4" fmla="*/ 49328 h 64074"/>
              <a:gd name="connsiteX5" fmla="*/ 449759 w 2026707"/>
              <a:gd name="connsiteY5" fmla="*/ 91 h 64074"/>
              <a:gd name="connsiteX6" fmla="*/ 34762 w 2026707"/>
              <a:gd name="connsiteY6" fmla="*/ 63395 h 64074"/>
              <a:gd name="connsiteX7" fmla="*/ 1392294 w 2026707"/>
              <a:gd name="connsiteY7" fmla="*/ 35260 h 64074"/>
              <a:gd name="connsiteX8" fmla="*/ 1772122 w 2026707"/>
              <a:gd name="connsiteY8" fmla="*/ 63395 h 6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6707" h="64074">
                <a:moveTo>
                  <a:pt x="154337" y="35260"/>
                </a:moveTo>
                <a:cubicBezTo>
                  <a:pt x="304978" y="41708"/>
                  <a:pt x="455620" y="48156"/>
                  <a:pt x="625605" y="42294"/>
                </a:cubicBezTo>
                <a:cubicBezTo>
                  <a:pt x="795590" y="36433"/>
                  <a:pt x="940956" y="-1081"/>
                  <a:pt x="1174245" y="91"/>
                </a:cubicBezTo>
                <a:cubicBezTo>
                  <a:pt x="1407534" y="1263"/>
                  <a:pt x="2060509" y="41122"/>
                  <a:pt x="2025340" y="49328"/>
                </a:cubicBezTo>
                <a:cubicBezTo>
                  <a:pt x="1990171" y="57534"/>
                  <a:pt x="1225827" y="57534"/>
                  <a:pt x="963230" y="49328"/>
                </a:cubicBezTo>
                <a:cubicBezTo>
                  <a:pt x="700633" y="41122"/>
                  <a:pt x="604504" y="-2254"/>
                  <a:pt x="449759" y="91"/>
                </a:cubicBezTo>
                <a:cubicBezTo>
                  <a:pt x="295014" y="2435"/>
                  <a:pt x="-122327" y="57534"/>
                  <a:pt x="34762" y="63395"/>
                </a:cubicBezTo>
                <a:cubicBezTo>
                  <a:pt x="191851" y="69256"/>
                  <a:pt x="1102734" y="35260"/>
                  <a:pt x="1392294" y="35260"/>
                </a:cubicBezTo>
                <a:cubicBezTo>
                  <a:pt x="1681854" y="35260"/>
                  <a:pt x="1726988" y="49327"/>
                  <a:pt x="1772122" y="6339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070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CB4DF-8C07-ACB0-59ED-95EB5F4B8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Starlink Faster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C8C43-2335-4C22-F2BC-8BA5C8A3A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 antennae transmitter power</a:t>
            </a:r>
          </a:p>
          <a:p>
            <a:r>
              <a:rPr lang="en-US" dirty="0"/>
              <a:t>Use higher gain antennae with narrower beams</a:t>
            </a:r>
          </a:p>
          <a:p>
            <a:r>
              <a:rPr lang="en-US" dirty="0"/>
              <a:t>Drop the orbital altitude to 340Km</a:t>
            </a:r>
          </a:p>
          <a:p>
            <a:r>
              <a:rPr lang="en-US" dirty="0"/>
              <a:t>Drop the minimum elevation angle from 25</a:t>
            </a:r>
            <a:r>
              <a:rPr lang="en-US" baseline="30000" dirty="0"/>
              <a:t>o</a:t>
            </a:r>
            <a:r>
              <a:rPr lang="en-US" dirty="0"/>
              <a:t> to 20</a:t>
            </a:r>
            <a:r>
              <a:rPr lang="en-US" baseline="30000" dirty="0"/>
              <a:t>o</a:t>
            </a:r>
          </a:p>
          <a:p>
            <a:r>
              <a:rPr lang="en-US" dirty="0"/>
              <a:t>Use more bands (</a:t>
            </a:r>
            <a:r>
              <a:rPr lang="en-AU" b="0" i="0" dirty="0">
                <a:solidFill>
                  <a:srgbClr val="1A1A1A"/>
                </a:solidFill>
                <a:effectLst/>
                <a:latin typeface="BreveText"/>
              </a:rPr>
              <a:t>Ka-, V-, and E- bands)</a:t>
            </a:r>
          </a:p>
          <a:p>
            <a:endParaRPr lang="en-AU" dirty="0">
              <a:solidFill>
                <a:srgbClr val="1A1A1A"/>
              </a:solidFill>
              <a:latin typeface="BreveText"/>
            </a:endParaRPr>
          </a:p>
          <a:p>
            <a:pPr marL="0" indent="0">
              <a:buNone/>
            </a:pPr>
            <a:r>
              <a:rPr lang="en-US" sz="2400" dirty="0"/>
              <a:t>(Proposed measures described in an October 2024 FCC application by Starlink)</a:t>
            </a:r>
          </a:p>
        </p:txBody>
      </p:sp>
    </p:spTree>
    <p:extLst>
      <p:ext uri="{BB962C8B-B14F-4D97-AF65-F5344CB8AC3E}">
        <p14:creationId xmlns:p14="http://schemas.microsoft.com/office/powerpoint/2010/main" val="26601614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DB13C3-B935-87B4-0D20-80256670D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313" y="-475157"/>
            <a:ext cx="12538842" cy="835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9AEBD1-950E-D762-6711-0FE2EA8C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49994" cy="1325563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16870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760A0-72FA-643F-4534-27ADBE68D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Low Earth Orbit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0B483-9EB5-9857-722B-F2D6F213C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45" y="1688065"/>
            <a:ext cx="10515600" cy="4098097"/>
          </a:xfrm>
        </p:spPr>
        <p:txBody>
          <a:bodyPr>
            <a:normAutofit/>
          </a:bodyPr>
          <a:lstStyle/>
          <a:p>
            <a:r>
              <a:rPr lang="en-AU" sz="2000" dirty="0"/>
              <a:t>LEO satellites are stations between 160km and 2,000km in altitude. </a:t>
            </a:r>
          </a:p>
          <a:p>
            <a:r>
              <a:rPr lang="en-AU" sz="2000" dirty="0"/>
              <a:t>High enough to stop it slowing down by “grazing” the denser parts of the earth’s ionosphere</a:t>
            </a:r>
          </a:p>
          <a:p>
            <a:r>
              <a:rPr lang="en-AU" sz="2000" dirty="0"/>
              <a:t>Not so high that it loses the radiation protection afforded by the Inner Van Allen belt. </a:t>
            </a:r>
          </a:p>
          <a:p>
            <a:r>
              <a:rPr lang="en-AU" sz="2000" dirty="0"/>
              <a:t>At a height of 550km, the minimum signal propagation delay to reach the satellite and back is 3.7ms, at 25</a:t>
            </a:r>
            <a:r>
              <a:rPr lang="en-AU" sz="2000" baseline="30000" dirty="0"/>
              <a:t>o</a:t>
            </a:r>
            <a:r>
              <a:rPr lang="en-AU" sz="2000" dirty="0"/>
              <a:t> it’s 7.5ms.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CD485A-95BF-910F-256B-41141C1E2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319" y="3607907"/>
            <a:ext cx="3410304" cy="3120887"/>
          </a:xfrm>
          <a:prstGeom prst="rect">
            <a:avLst/>
          </a:prstGeom>
        </p:spPr>
      </p:pic>
      <p:pic>
        <p:nvPicPr>
          <p:cNvPr id="3074" name="Picture 2" descr="Starlink satellites responsible for over 50% of close encounters in space |  Space">
            <a:extLst>
              <a:ext uri="{FF2B5EF4-FFF2-40B4-BE49-F238E27FC236}">
                <a16:creationId xmlns:a16="http://schemas.microsoft.com/office/drawing/2014/main" id="{6BF91EED-3188-527E-19AD-DFCAC3A8F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0162"/>
            <a:ext cx="4693064" cy="29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56E9FB7-F422-A217-43C9-4EC9EE715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853" y="3737112"/>
            <a:ext cx="3723644" cy="31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5A10E1-7F85-83E0-EC30-A4C108F83CB5}"/>
              </a:ext>
            </a:extLst>
          </p:cNvPr>
          <p:cNvSpPr txBox="1"/>
          <p:nvPr/>
        </p:nvSpPr>
        <p:spPr>
          <a:xfrm>
            <a:off x="9238993" y="6704409"/>
            <a:ext cx="13292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00" dirty="0"/>
              <a:t>screenshot from </a:t>
            </a:r>
            <a:r>
              <a:rPr lang="en-AU" sz="700" dirty="0" err="1"/>
              <a:t>starwatch</a:t>
            </a:r>
            <a:r>
              <a:rPr lang="en-AU" sz="700" dirty="0"/>
              <a:t> app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988F5E-2BB0-DFDA-50A4-E48082A2C6B6}"/>
              </a:ext>
            </a:extLst>
          </p:cNvPr>
          <p:cNvSpPr txBox="1"/>
          <p:nvPr/>
        </p:nvSpPr>
        <p:spPr>
          <a:xfrm>
            <a:off x="36378" y="6683900"/>
            <a:ext cx="8018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/>
              <a:t>Image - </a:t>
            </a:r>
            <a:r>
              <a:rPr lang="en-AU" sz="800" dirty="0" err="1"/>
              <a:t>spacex</a:t>
            </a:r>
            <a:endParaRPr lang="en-AU" sz="800" dirty="0"/>
          </a:p>
        </p:txBody>
      </p:sp>
    </p:spTree>
    <p:extLst>
      <p:ext uri="{BB962C8B-B14F-4D97-AF65-F5344CB8AC3E}">
        <p14:creationId xmlns:p14="http://schemas.microsoft.com/office/powerpoint/2010/main" val="1535267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09D5E-3265-5546-8D43-701681244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Constellation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78D79-A77D-61B8-8172-48C1F2C758CE}"/>
              </a:ext>
            </a:extLst>
          </p:cNvPr>
          <p:cNvSpPr txBox="1"/>
          <p:nvPr/>
        </p:nvSpPr>
        <p:spPr>
          <a:xfrm>
            <a:off x="5791200" y="2132298"/>
            <a:ext cx="5562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If you use a minimum angle of elevation of 25</a:t>
            </a:r>
            <a:r>
              <a:rPr lang="en-AU" baseline="30000" dirty="0"/>
              <a:t>o</a:t>
            </a:r>
            <a:r>
              <a:rPr lang="en-AU" dirty="0"/>
              <a:t> then at an altitude of 550km each satellite spans a terrestrial footprint of no more than ~900Km radius, or 2M K</a:t>
            </a:r>
            <a:r>
              <a:rPr lang="en-AU" baseline="30000" dirty="0"/>
              <a:t>2</a:t>
            </a:r>
          </a:p>
          <a:p>
            <a:endParaRPr lang="en-AU" dirty="0"/>
          </a:p>
          <a:p>
            <a:r>
              <a:rPr lang="en-AU" dirty="0"/>
              <a:t>At a minimum, a LEO satellite constellation needs 500 satellites to provide coverage of all parts of the earth’s surface</a:t>
            </a:r>
          </a:p>
          <a:p>
            <a:endParaRPr lang="en-AU" dirty="0"/>
          </a:p>
          <a:p>
            <a:r>
              <a:rPr lang="en-AU" dirty="0"/>
              <a:t>For high quality coverage the constellation will need 6x-20x that number (or more!)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CCFE059-CCED-6707-3AF1-1A1392E87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200" y="2132298"/>
            <a:ext cx="5813400" cy="257234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ED35B7-99FA-6895-2164-A7818F236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9137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1E7B-925B-FABA-F7E6-C1A4E4BA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Constellation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B1AFA-C6E5-3D88-B28C-0EEE613AE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2" y="1600201"/>
            <a:ext cx="11895847" cy="4565105"/>
          </a:xfrm>
        </p:spPr>
        <p:txBody>
          <a:bodyPr>
            <a:normAutofit/>
          </a:bodyPr>
          <a:lstStyle/>
          <a:p>
            <a:r>
              <a:rPr lang="en-AU" sz="2667" dirty="0"/>
              <a:t>6,231 in-service operational spacecraft, operating at an altitude of 550km</a:t>
            </a:r>
          </a:p>
          <a:p>
            <a:endParaRPr lang="en-AU" sz="2667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1E1843-4FDD-BC07-A57B-FAA983943E3A}"/>
              </a:ext>
            </a:extLst>
          </p:cNvPr>
          <p:cNvSpPr txBox="1"/>
          <p:nvPr/>
        </p:nvSpPr>
        <p:spPr>
          <a:xfrm>
            <a:off x="4519449" y="6165851"/>
            <a:ext cx="249715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1219170" hangingPunct="0"/>
            <a:r>
              <a:rPr lang="en-AU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AU" sz="1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satellitemap.space</a:t>
            </a:r>
            <a:r>
              <a:rPr lang="en-AU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956E6-B27C-30C9-7A7A-1F9F0E50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7</a:t>
            </a:fld>
            <a:endParaRPr lang="en-AU"/>
          </a:p>
        </p:txBody>
      </p:sp>
      <p:pic>
        <p:nvPicPr>
          <p:cNvPr id="11" name="Picture 10" descr="A screen shot of a planet&#10;&#10;Description automatically generated">
            <a:extLst>
              <a:ext uri="{FF2B5EF4-FFF2-40B4-BE49-F238E27FC236}">
                <a16:creationId xmlns:a16="http://schemas.microsoft.com/office/drawing/2014/main" id="{D26EE819-5569-7DFB-94F3-50D851B5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89" y="2311405"/>
            <a:ext cx="4567841" cy="3709687"/>
          </a:xfrm>
          <a:prstGeom prst="rect">
            <a:avLst/>
          </a:prstGeom>
        </p:spPr>
      </p:pic>
      <p:pic>
        <p:nvPicPr>
          <p:cNvPr id="8" name="Picture 7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79BEBB9A-F4EE-0066-C2CC-4DCA81998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338" y="2624444"/>
            <a:ext cx="7276496" cy="263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82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A6E18-9F25-CCB7-F3FE-5B4067BA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 LEOs are “interesting”!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667AB-72EF-C2A2-7BAA-4D7608871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They are very close to the Earth – which means:</a:t>
            </a:r>
          </a:p>
          <a:p>
            <a:pPr lvl="1"/>
            <a:r>
              <a:rPr lang="en-AU" dirty="0"/>
              <a:t>They can achieve very high signal speeds</a:t>
            </a:r>
          </a:p>
          <a:p>
            <a:pPr lvl="2"/>
            <a:r>
              <a:rPr lang="en-AU" dirty="0"/>
              <a:t>It’s a highly focussed signal beam</a:t>
            </a:r>
          </a:p>
          <a:p>
            <a:pPr lvl="1"/>
            <a:r>
              <a:rPr lang="en-AU" dirty="0"/>
              <a:t>They are harder to disrupt by external interference</a:t>
            </a:r>
          </a:p>
          <a:p>
            <a:pPr lvl="1"/>
            <a:r>
              <a:rPr lang="en-AU" dirty="0"/>
              <a:t>They don’t need specialised high-power equipment to send and receive signals</a:t>
            </a:r>
          </a:p>
          <a:p>
            <a:pPr lvl="2"/>
            <a:r>
              <a:rPr lang="en-AU" dirty="0"/>
              <a:t>Even hand-held mobile devices can send and receive signals with a LEO (slowly!)</a:t>
            </a:r>
          </a:p>
          <a:p>
            <a:r>
              <a:rPr lang="en-AU" dirty="0"/>
              <a:t>But you need a large number of them to provide a continuous service</a:t>
            </a:r>
          </a:p>
          <a:p>
            <a:r>
              <a:rPr lang="en-AU" dirty="0"/>
              <a:t>The extremely high cost of launching a large constellation of LEO spacecraft has been the major problem with LEO service until recently</a:t>
            </a:r>
          </a:p>
          <a:p>
            <a:pPr lvl="1"/>
            <a:r>
              <a:rPr lang="en-AU" dirty="0"/>
              <a:t>Which is why Motorola’s Iridium service went bankrupt soon after launch</a:t>
            </a:r>
          </a:p>
          <a:p>
            <a:pPr lvl="1"/>
            <a:endParaRPr lang="en-AU" dirty="0"/>
          </a:p>
          <a:p>
            <a:pPr lvl="1"/>
            <a:endParaRPr lang="en-AU" baseline="30000" dirty="0"/>
          </a:p>
          <a:p>
            <a:pPr marL="914400" lvl="2" indent="0">
              <a:buNone/>
            </a:pPr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36353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A9BB3-CE41-A505-2DF9-7DA61E5EF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Starlink Architecture</a:t>
            </a:r>
          </a:p>
        </p:txBody>
      </p:sp>
      <p:pic>
        <p:nvPicPr>
          <p:cNvPr id="9" name="Picture 8" descr="A diagram of a network connection&#10;&#10;Description automatically generated">
            <a:extLst>
              <a:ext uri="{FF2B5EF4-FFF2-40B4-BE49-F238E27FC236}">
                <a16:creationId xmlns:a16="http://schemas.microsoft.com/office/drawing/2014/main" id="{6C3D61B2-762D-A248-2DEB-2142A5787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784" y="1848307"/>
            <a:ext cx="7772400" cy="421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19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8153</TotalTime>
  <Words>2180</Words>
  <Application>Microsoft Macintosh PowerPoint</Application>
  <PresentationFormat>Widescreen</PresentationFormat>
  <Paragraphs>233</Paragraphs>
  <Slides>47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AhnbergHand</vt:lpstr>
      <vt:lpstr>Arial</vt:lpstr>
      <vt:lpstr>BreveText</vt:lpstr>
      <vt:lpstr>Calibri</vt:lpstr>
      <vt:lpstr>Calibri Light</vt:lpstr>
      <vt:lpstr>Powderfinger Type</vt:lpstr>
      <vt:lpstr>verdana</vt:lpstr>
      <vt:lpstr>Office Theme</vt:lpstr>
      <vt:lpstr>TCP and Starlink</vt:lpstr>
      <vt:lpstr>PowerPoint Presentation</vt:lpstr>
      <vt:lpstr>Newtonian Physics</vt:lpstr>
      <vt:lpstr>Solar Radiation Physics</vt:lpstr>
      <vt:lpstr>Low Earth Orbit</vt:lpstr>
      <vt:lpstr>Starlink Constellation</vt:lpstr>
      <vt:lpstr>Starlink Constellation</vt:lpstr>
      <vt:lpstr>So LEOs are “interesting”!</vt:lpstr>
      <vt:lpstr>Starlink Architecture</vt:lpstr>
      <vt:lpstr>Tracking a LEO satellite</vt:lpstr>
      <vt:lpstr>Looking Up</vt:lpstr>
      <vt:lpstr>Starlink Scheduling</vt:lpstr>
      <vt:lpstr>Starlink Spot Beams</vt:lpstr>
      <vt:lpstr>Reported Capacity &amp; Latency</vt:lpstr>
      <vt:lpstr>Reported Capacity &amp; Latency</vt:lpstr>
      <vt:lpstr>Starlink Scheduling</vt:lpstr>
      <vt:lpstr>Satellite handover</vt:lpstr>
      <vt:lpstr>Varying SNR</vt:lpstr>
      <vt:lpstr>Frames</vt:lpstr>
      <vt:lpstr>Starlink Characteristics</vt:lpstr>
      <vt:lpstr>TCP is the Internet</vt:lpstr>
      <vt:lpstr>TCP Performance Objectives</vt:lpstr>
      <vt:lpstr>It’s a Flow Control process</vt:lpstr>
      <vt:lpstr>TCP Control</vt:lpstr>
      <vt:lpstr>TCP and Starlink</vt:lpstr>
      <vt:lpstr>How well does Starlink work?</vt:lpstr>
      <vt:lpstr>“Classic TCP” – TCP Reno</vt:lpstr>
      <vt:lpstr>The Classic TCP Picture</vt:lpstr>
      <vt:lpstr>CUBIC</vt:lpstr>
      <vt:lpstr>CUBIC and Queue formation</vt:lpstr>
      <vt:lpstr>CUBIC assessment</vt:lpstr>
      <vt:lpstr>And there’s a whole lot more…</vt:lpstr>
      <vt:lpstr>Optimising Flow State</vt:lpstr>
      <vt:lpstr>RTT and Delivery Rate with Queuing</vt:lpstr>
      <vt:lpstr>TCP Flow Control Algorithms</vt:lpstr>
      <vt:lpstr>Starlink using iperf3 – cubic, 40 seconds</vt:lpstr>
      <vt:lpstr>Starlink using iperf3 – cubic, 40 seconds</vt:lpstr>
      <vt:lpstr>Starlink with iperf3 – bbr, 40- seconds</vt:lpstr>
      <vt:lpstr>Starlink with iperf3 – bbr, 40- seconds</vt:lpstr>
      <vt:lpstr>From NANOG 92…</vt:lpstr>
      <vt:lpstr>From NANOG 92…</vt:lpstr>
      <vt:lpstr>BBR Characteristics</vt:lpstr>
      <vt:lpstr>Protocol Considerations</vt:lpstr>
      <vt:lpstr>Other considerations</vt:lpstr>
      <vt:lpstr>Starlink Performance</vt:lpstr>
      <vt:lpstr>Making Starlink Faster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LEOs and GEOs</dc:title>
  <dc:creator>Geoff Huston</dc:creator>
  <cp:lastModifiedBy>Geoff Huston</cp:lastModifiedBy>
  <cp:revision>30</cp:revision>
  <cp:lastPrinted>2025-05-07T21:10:12Z</cp:lastPrinted>
  <dcterms:created xsi:type="dcterms:W3CDTF">2023-06-18T20:52:38Z</dcterms:created>
  <dcterms:modified xsi:type="dcterms:W3CDTF">2025-05-28T04:40:53Z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6ca7b2a-4f6d-4766-806a-1a0c76ea1c59_Enabled">
    <vt:lpwstr>true</vt:lpwstr>
  </property>
  <property fmtid="{D5CDD505-2E9C-101B-9397-08002B2CF9AE}" pid="3" name="MSIP_Label_66ca7b2a-4f6d-4766-806a-1a0c76ea1c59_SetDate">
    <vt:lpwstr>2023-11-27T03:52:19Z</vt:lpwstr>
  </property>
  <property fmtid="{D5CDD505-2E9C-101B-9397-08002B2CF9AE}" pid="4" name="MSIP_Label_66ca7b2a-4f6d-4766-806a-1a0c76ea1c59_Method">
    <vt:lpwstr>Standard</vt:lpwstr>
  </property>
  <property fmtid="{D5CDD505-2E9C-101B-9397-08002B2CF9AE}" pid="5" name="MSIP_Label_66ca7b2a-4f6d-4766-806a-1a0c76ea1c59_Name">
    <vt:lpwstr>Internal</vt:lpwstr>
  </property>
  <property fmtid="{D5CDD505-2E9C-101B-9397-08002B2CF9AE}" pid="6" name="MSIP_Label_66ca7b2a-4f6d-4766-806a-1a0c76ea1c59_SiteId">
    <vt:lpwstr>127d8d0d-7ccf-473d-ab09-6e44ad752ded</vt:lpwstr>
  </property>
  <property fmtid="{D5CDD505-2E9C-101B-9397-08002B2CF9AE}" pid="7" name="MSIP_Label_66ca7b2a-4f6d-4766-806a-1a0c76ea1c59_ActionId">
    <vt:lpwstr>db9e5a23-f5b6-4b34-a41a-42739b637c5c</vt:lpwstr>
  </property>
  <property fmtid="{D5CDD505-2E9C-101B-9397-08002B2CF9AE}" pid="8" name="MSIP_Label_66ca7b2a-4f6d-4766-806a-1a0c76ea1c59_ContentBits">
    <vt:lpwstr>0</vt:lpwstr>
  </property>
</Properties>
</file>