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78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311" r:id="rId11"/>
    <p:sldId id="459" r:id="rId12"/>
    <p:sldId id="460" r:id="rId13"/>
    <p:sldId id="461" r:id="rId14"/>
    <p:sldId id="462" r:id="rId15"/>
    <p:sldId id="463" r:id="rId16"/>
    <p:sldId id="464" r:id="rId17"/>
    <p:sldId id="467" r:id="rId18"/>
    <p:sldId id="469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6" r:id="rId33"/>
    <p:sldId id="487" r:id="rId34"/>
    <p:sldId id="488" r:id="rId35"/>
    <p:sldId id="489" r:id="rId36"/>
    <p:sldId id="491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411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24FB-FE2A-F049-B38F-EAC0B9ED53E9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DD4E6-21A0-A445-8EB0-AE1C7323F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86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8F3D9-72E4-57D8-933A-3A640E703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56CE95-1EA6-92C6-E024-94229D414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0DFE18-D255-0062-962C-7BB0332F1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D00FA-E633-F10D-0340-62D954F9E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DD4E6-21A0-A445-8EB0-AE1C7323FB8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90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1DBD-2E92-FBE4-C7D4-75EC1B5D6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E06B-A1CC-B0C8-F77B-D7A2E421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F146-BB7A-9312-81B6-4B698B45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E2C6-3656-1E6A-286B-29639196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EEFDE-3AA4-8E33-E49A-B0CD487B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29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FD21-180F-3E38-B2F9-E6685D1B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51008-0190-89FF-224F-61C69FCE4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BF41-6050-49CB-C84C-18867531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DCA8-22DA-1106-D241-79B911AA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83408-6A8A-9AEC-791F-074C4203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56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3DFDF-6074-2011-C39F-B35B2CE98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659BB-6916-E6D2-CF97-D22FEADA5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536D-B71B-CD1F-8126-9334A6CB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8A32-788B-35FC-18AA-85E57623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FA45-AD94-C284-7F1B-3F0A1C54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8B9C-B7A0-6112-E11E-D25F7EF4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45E6-0A95-FA41-6D39-B7A0C07C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68D8-7BB4-D172-609B-A6B0007D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97EE-3E84-53FF-CDF9-A8CB3DAA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22B5-F2DB-04E3-EE55-20DC17AB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5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DA8C-C42B-952A-1935-9EDD3662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6BCE4-BD5F-FA92-FBAD-8FD27D18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1FEE-9687-F257-4B03-932686C6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2C596-F827-77AC-B571-4FBD1D9C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67BD-5805-F0AC-1350-2254A962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89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7002-E65D-9CAF-A9EC-610C5406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16EE-2B9B-D5D6-513F-379C3A65A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47E87-674E-E94E-7B7B-E4B14F641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CE4A-8633-9CBF-5162-67859A65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D9318-4C3D-AFF6-40E7-412E5564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9E7F9-1BF5-C1D1-A69C-F7D325B0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5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591B-6610-75A6-90BC-6105F0BB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3241D-66E1-0EB5-0AEF-9389A6AB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E75CB-2EC4-0B0B-4215-FC32F2C1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5DD9A-2B4A-B460-CB10-3A1F2561F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AEF56-7145-66CD-52A2-771A92069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EB5AB-F2EB-42B9-8058-FFC4D4B9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A2A6C-F3F3-F50A-C210-00A0C67B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63AA-746D-C079-1905-38B51036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7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A2A6-C74E-9993-EDFD-4F366F92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D32F7-177C-E2F7-5838-E58D3F11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547F4-F388-4808-EBF0-43E51EC9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E5319-9B7C-9917-D5D9-5D6A803E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77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5A07D-7D57-2D0A-C71D-5F30FB6A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BE42F-2A5F-B67A-445E-EDD3738D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209A0-02C3-5EE7-1D32-AF751453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4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7ADC-9CEF-3865-8096-52DC46E4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BF62-F33E-5499-EE6A-02551BC2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4D5C0-0157-5031-5614-B155CB5B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55229-50AF-8F85-825B-85FB61B9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3C9C-DF75-320A-3472-84C90019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A98BE-AD59-C511-180C-107A5BAA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AAD0-06CA-2A70-27F5-F4E39EC1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50062-6689-617A-8015-A96CA58F5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5C110-F52E-5375-4C6B-6A516472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A18F-F72D-18CF-048C-9751ABAE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72D34-C44E-8D08-282B-A822B8FD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674B-49E3-FF6F-C18F-2B1A47EA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3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87DE5-9405-1EC7-5D7A-2C13DC9B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4947E-31FB-E986-3902-CDA4EFEB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C7BB3-72FC-2EEE-F719-266FA5D0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A9C85-C6C4-3E47-8980-BC9DE48CBA97}" type="datetimeFigureOut">
              <a:rPr lang="en-AU" smtClean="0"/>
              <a:t>23/2/2025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C55EC-17A7-AE48-FFA5-1663E7106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3EEA-B33A-0ECF-7226-0CA81C077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C6FA2-8572-314B-8257-005F613F9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3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D547-3273-549E-B3B3-022BE1305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Whatever happened to IPv6?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3E7F6-4299-E6B5-A0EC-387B631F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241" y="4229271"/>
            <a:ext cx="9144000" cy="1655762"/>
          </a:xfrm>
        </p:spPr>
        <p:txBody>
          <a:bodyPr/>
          <a:lstStyle/>
          <a:p>
            <a:pPr algn="r"/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 AM</a:t>
            </a:r>
          </a:p>
          <a:p>
            <a:pPr algn="r"/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34657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4ED4E0CD-D5E2-DA93-5D4C-84177C59E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4903"/>
            <a:ext cx="647541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3">
            <a:extLst>
              <a:ext uri="{FF2B5EF4-FFF2-40B4-BE49-F238E27FC236}">
                <a16:creationId xmlns:a16="http://schemas.microsoft.com/office/drawing/2014/main" id="{CE27A9BF-F344-085F-EF42-C15409CA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Accelerating Growth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24579" name="TextBox 7">
            <a:extLst>
              <a:ext uri="{FF2B5EF4-FFF2-40B4-BE49-F238E27FC236}">
                <a16:creationId xmlns:a16="http://schemas.microsoft.com/office/drawing/2014/main" id="{B287CA5A-1077-FF0D-3AC0-9695525B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774628"/>
            <a:ext cx="2574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189.6 Million Addresses</a:t>
            </a:r>
          </a:p>
        </p:txBody>
      </p:sp>
      <p:sp>
        <p:nvSpPr>
          <p:cNvPr id="24580" name="TextBox 8">
            <a:extLst>
              <a:ext uri="{FF2B5EF4-FFF2-40B4-BE49-F238E27FC236}">
                <a16:creationId xmlns:a16="http://schemas.microsoft.com/office/drawing/2014/main" id="{A6DE68F3-A452-D9CA-EE14-8E5DFBEB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5769867"/>
            <a:ext cx="257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248.8 Million Addresses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81D120-5850-A886-033D-73D7FE653A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1749" y="6141342"/>
            <a:ext cx="29464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89FE0-DAA5-DB8D-5285-D5BCDCC0CD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3387" y="6149278"/>
            <a:ext cx="2944812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1">
            <a:extLst>
              <a:ext uri="{FF2B5EF4-FFF2-40B4-BE49-F238E27FC236}">
                <a16:creationId xmlns:a16="http://schemas.microsoft.com/office/drawing/2014/main" id="{8E688A22-3D49-75D5-1929-C52E4A45E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2521842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2009</a:t>
            </a:r>
          </a:p>
        </p:txBody>
      </p:sp>
      <p:sp>
        <p:nvSpPr>
          <p:cNvPr id="24584" name="TextBox 8">
            <a:extLst>
              <a:ext uri="{FF2B5EF4-FFF2-40B4-BE49-F238E27FC236}">
                <a16:creationId xmlns:a16="http://schemas.microsoft.com/office/drawing/2014/main" id="{E4D88F26-8D01-C5F2-C9E4-3FDE7042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2544067"/>
            <a:ext cx="68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2010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DBC2B8-FC60-0540-7466-F37D8539BBEC}"/>
              </a:ext>
            </a:extLst>
          </p:cNvPr>
          <p:cNvCxnSpPr/>
          <p:nvPr/>
        </p:nvCxnSpPr>
        <p:spPr>
          <a:xfrm>
            <a:off x="4259262" y="2147191"/>
            <a:ext cx="0" cy="34909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deas on streamlining steam locomotives - Trains">
            <a:extLst>
              <a:ext uri="{FF2B5EF4-FFF2-40B4-BE49-F238E27FC236}">
                <a16:creationId xmlns:a16="http://schemas.microsoft.com/office/drawing/2014/main" id="{2A10BE40-CD87-98BE-62A9-D4E3C9E1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0325" y="0"/>
            <a:ext cx="10182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F1FA8-832A-F3F4-E41B-610DA8618976}"/>
              </a:ext>
            </a:extLst>
          </p:cNvPr>
          <p:cNvSpPr txBox="1"/>
          <p:nvPr/>
        </p:nvSpPr>
        <p:spPr>
          <a:xfrm>
            <a:off x="351067" y="6308209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ax's Handwritin" pitchFamily="2" charset="0"/>
              </a:rPr>
              <a:t>The introduction of iPhones in ~2008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9989A-BA77-1F40-1CF9-3B01A7828E2A}"/>
              </a:ext>
            </a:extLst>
          </p:cNvPr>
          <p:cNvSpPr txBox="1"/>
          <p:nvPr/>
        </p:nvSpPr>
        <p:spPr>
          <a:xfrm>
            <a:off x="4594539" y="630820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ax's Handwritin" pitchFamily="2" charset="0"/>
              </a:rPr>
              <a:t>Panic and hoarding of IPv4 addresses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1BB2E3A-D8B2-04DE-CBA6-11F1FA84B758}"/>
              </a:ext>
            </a:extLst>
          </p:cNvPr>
          <p:cNvSpPr/>
          <p:nvPr/>
        </p:nvSpPr>
        <p:spPr>
          <a:xfrm>
            <a:off x="941901" y="5493275"/>
            <a:ext cx="770021" cy="770021"/>
          </a:xfrm>
          <a:custGeom>
            <a:avLst/>
            <a:gdLst>
              <a:gd name="connsiteX0" fmla="*/ 0 w 770021"/>
              <a:gd name="connsiteY0" fmla="*/ 770021 h 770021"/>
              <a:gd name="connsiteX1" fmla="*/ 770021 w 770021"/>
              <a:gd name="connsiteY1" fmla="*/ 0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1" h="770021">
                <a:moveTo>
                  <a:pt x="0" y="770021"/>
                </a:moveTo>
                <a:lnTo>
                  <a:pt x="770021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42287FD-4D65-3AB9-711C-37E10821BA4D}"/>
              </a:ext>
            </a:extLst>
          </p:cNvPr>
          <p:cNvSpPr/>
          <p:nvPr/>
        </p:nvSpPr>
        <p:spPr>
          <a:xfrm>
            <a:off x="5115140" y="3116423"/>
            <a:ext cx="1587025" cy="3222500"/>
          </a:xfrm>
          <a:custGeom>
            <a:avLst/>
            <a:gdLst>
              <a:gd name="connsiteX0" fmla="*/ 0 w 1587025"/>
              <a:gd name="connsiteY0" fmla="*/ 3222500 h 3222500"/>
              <a:gd name="connsiteX1" fmla="*/ 1375037 w 1587025"/>
              <a:gd name="connsiteY1" fmla="*/ 493051 h 3222500"/>
              <a:gd name="connsiteX2" fmla="*/ 1560668 w 1587025"/>
              <a:gd name="connsiteY2" fmla="*/ 11788 h 3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025" h="3222500">
                <a:moveTo>
                  <a:pt x="0" y="3222500"/>
                </a:moveTo>
                <a:cubicBezTo>
                  <a:pt x="557463" y="2125335"/>
                  <a:pt x="1114926" y="1028170"/>
                  <a:pt x="1375037" y="493051"/>
                </a:cubicBezTo>
                <a:cubicBezTo>
                  <a:pt x="1635148" y="-42068"/>
                  <a:pt x="1597908" y="-15140"/>
                  <a:pt x="1560668" y="1178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372D-3073-3DEE-D61B-C2FCA3B2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169-F94F-F16A-8944-03461980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19" y="2062372"/>
            <a:ext cx="4549104" cy="3647866"/>
          </a:xfrm>
          <a:prstGeom prst="rect">
            <a:avLst/>
          </a:prstGeom>
        </p:spPr>
      </p:pic>
      <p:sp>
        <p:nvSpPr>
          <p:cNvPr id="27649" name="Rectangle 17">
            <a:extLst>
              <a:ext uri="{FF2B5EF4-FFF2-40B4-BE49-F238E27FC236}">
                <a16:creationId xmlns:a16="http://schemas.microsoft.com/office/drawing/2014/main" id="{D85FFDBB-60DC-1074-1E93-3F979A3C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30" y="2551113"/>
            <a:ext cx="5014912" cy="3732212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BA4555B-DB5B-CFD1-43EB-8BD188E3B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We had this plan …</a:t>
            </a:r>
          </a:p>
        </p:txBody>
      </p:sp>
      <p:sp>
        <p:nvSpPr>
          <p:cNvPr id="27651" name="Line 5">
            <a:extLst>
              <a:ext uri="{FF2B5EF4-FFF2-40B4-BE49-F238E27FC236}">
                <a16:creationId xmlns:a16="http://schemas.microsoft.com/office/drawing/2014/main" id="{D7F94E23-8B27-3070-3868-6BB4C6C10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355" y="2389189"/>
            <a:ext cx="0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2" name="Line 6">
            <a:extLst>
              <a:ext uri="{FF2B5EF4-FFF2-40B4-BE49-F238E27FC236}">
                <a16:creationId xmlns:a16="http://schemas.microsoft.com/office/drawing/2014/main" id="{DDE95723-6575-A36C-EC8B-0B4A93A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355" y="6283325"/>
            <a:ext cx="620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3" name="Freeform 7">
            <a:extLst>
              <a:ext uri="{FF2B5EF4-FFF2-40B4-BE49-F238E27FC236}">
                <a16:creationId xmlns:a16="http://schemas.microsoft.com/office/drawing/2014/main" id="{DD324A63-7057-1195-4755-1916F7C68D3B}"/>
              </a:ext>
            </a:extLst>
          </p:cNvPr>
          <p:cNvSpPr>
            <a:spLocks/>
          </p:cNvSpPr>
          <p:nvPr/>
        </p:nvSpPr>
        <p:spPr bwMode="auto">
          <a:xfrm>
            <a:off x="1135731" y="3111500"/>
            <a:ext cx="6180137" cy="2598738"/>
          </a:xfrm>
          <a:custGeom>
            <a:avLst/>
            <a:gdLst>
              <a:gd name="T0" fmla="*/ 0 w 3893"/>
              <a:gd name="T1" fmla="*/ 0 h 1637"/>
              <a:gd name="T2" fmla="*/ 2147483647 w 3893"/>
              <a:gd name="T3" fmla="*/ 2147483647 h 1637"/>
              <a:gd name="T4" fmla="*/ 2147483647 w 3893"/>
              <a:gd name="T5" fmla="*/ 2147483647 h 1637"/>
              <a:gd name="T6" fmla="*/ 2147483647 w 3893"/>
              <a:gd name="T7" fmla="*/ 2147483647 h 1637"/>
              <a:gd name="T8" fmla="*/ 2147483647 w 3893"/>
              <a:gd name="T9" fmla="*/ 2147483647 h 1637"/>
              <a:gd name="T10" fmla="*/ 2147483647 w 3893"/>
              <a:gd name="T11" fmla="*/ 2147483647 h 1637"/>
              <a:gd name="T12" fmla="*/ 2147483647 w 3893"/>
              <a:gd name="T13" fmla="*/ 2147483647 h 16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3"/>
              <a:gd name="T22" fmla="*/ 0 h 1637"/>
              <a:gd name="T23" fmla="*/ 3893 w 3893"/>
              <a:gd name="T24" fmla="*/ 1637 h 16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3" h="1637">
                <a:moveTo>
                  <a:pt x="0" y="0"/>
                </a:moveTo>
                <a:cubicBezTo>
                  <a:pt x="195" y="29"/>
                  <a:pt x="391" y="59"/>
                  <a:pt x="650" y="130"/>
                </a:cubicBezTo>
                <a:cubicBezTo>
                  <a:pt x="909" y="201"/>
                  <a:pt x="1234" y="292"/>
                  <a:pt x="1552" y="428"/>
                </a:cubicBezTo>
                <a:cubicBezTo>
                  <a:pt x="1870" y="564"/>
                  <a:pt x="2278" y="764"/>
                  <a:pt x="2555" y="948"/>
                </a:cubicBezTo>
                <a:cubicBezTo>
                  <a:pt x="2832" y="1132"/>
                  <a:pt x="3051" y="1429"/>
                  <a:pt x="3215" y="1533"/>
                </a:cubicBezTo>
                <a:cubicBezTo>
                  <a:pt x="3379" y="1637"/>
                  <a:pt x="3427" y="1618"/>
                  <a:pt x="3540" y="1570"/>
                </a:cubicBezTo>
                <a:cubicBezTo>
                  <a:pt x="3653" y="1522"/>
                  <a:pt x="3834" y="1299"/>
                  <a:pt x="3893" y="124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>
              <a:solidFill>
                <a:srgbClr val="FF0000"/>
              </a:solidFill>
            </a:endParaRPr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9876B008-671B-1C6D-24BA-3BE79398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118" y="3260725"/>
            <a:ext cx="1960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chemeClr val="bg1">
                    <a:lumMod val="65000"/>
                  </a:schemeClr>
                </a:solidFill>
              </a:rPr>
              <a:t>IPv6 Deployment</a:t>
            </a:r>
          </a:p>
        </p:txBody>
      </p:sp>
      <p:sp>
        <p:nvSpPr>
          <p:cNvPr id="27655" name="Text Box 9">
            <a:extLst>
              <a:ext uri="{FF2B5EF4-FFF2-40B4-BE49-F238E27FC236}">
                <a16:creationId xmlns:a16="http://schemas.microsoft.com/office/drawing/2014/main" id="{9A0536BB-AE06-84B7-A473-09BE5DD1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342" y="5310189"/>
            <a:ext cx="1169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IPv4 Pool</a:t>
            </a:r>
          </a:p>
          <a:p>
            <a:pPr eaLnBrk="1" hangingPunct="1"/>
            <a:r>
              <a:rPr lang="en-AU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Size</a:t>
            </a:r>
          </a:p>
        </p:txBody>
      </p:sp>
      <p:sp>
        <p:nvSpPr>
          <p:cNvPr id="27656" name="Freeform 10">
            <a:extLst>
              <a:ext uri="{FF2B5EF4-FFF2-40B4-BE49-F238E27FC236}">
                <a16:creationId xmlns:a16="http://schemas.microsoft.com/office/drawing/2014/main" id="{90ACD1A3-F3E3-AD9F-E914-11B5AC83EE79}"/>
              </a:ext>
            </a:extLst>
          </p:cNvPr>
          <p:cNvSpPr>
            <a:spLocks/>
          </p:cNvSpPr>
          <p:nvPr/>
        </p:nvSpPr>
        <p:spPr bwMode="auto">
          <a:xfrm>
            <a:off x="1150017" y="2609851"/>
            <a:ext cx="6121400" cy="1814513"/>
          </a:xfrm>
          <a:custGeom>
            <a:avLst/>
            <a:gdLst>
              <a:gd name="T0" fmla="*/ 0 w 3856"/>
              <a:gd name="T1" fmla="*/ 2147483647 h 1143"/>
              <a:gd name="T2" fmla="*/ 2147483647 w 3856"/>
              <a:gd name="T3" fmla="*/ 2147483647 h 1143"/>
              <a:gd name="T4" fmla="*/ 2147483647 w 3856"/>
              <a:gd name="T5" fmla="*/ 2147483647 h 1143"/>
              <a:gd name="T6" fmla="*/ 2147483647 w 3856"/>
              <a:gd name="T7" fmla="*/ 0 h 1143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1143"/>
              <a:gd name="T14" fmla="*/ 3856 w 3856"/>
              <a:gd name="T15" fmla="*/ 1143 h 1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1143">
                <a:moveTo>
                  <a:pt x="0" y="1143"/>
                </a:moveTo>
                <a:cubicBezTo>
                  <a:pt x="260" y="1094"/>
                  <a:pt x="1066" y="973"/>
                  <a:pt x="1561" y="846"/>
                </a:cubicBezTo>
                <a:cubicBezTo>
                  <a:pt x="2056" y="719"/>
                  <a:pt x="2590" y="522"/>
                  <a:pt x="2973" y="381"/>
                </a:cubicBezTo>
                <a:cubicBezTo>
                  <a:pt x="3356" y="240"/>
                  <a:pt x="3672" y="79"/>
                  <a:pt x="3856" y="0"/>
                </a:cubicBezTo>
              </a:path>
            </a:pathLst>
          </a:custGeom>
          <a:noFill/>
          <a:ln w="5715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7" name="Freeform 11">
            <a:extLst>
              <a:ext uri="{FF2B5EF4-FFF2-40B4-BE49-F238E27FC236}">
                <a16:creationId xmlns:a16="http://schemas.microsoft.com/office/drawing/2014/main" id="{0402A510-F755-2957-B24C-A513EA45958A}"/>
              </a:ext>
            </a:extLst>
          </p:cNvPr>
          <p:cNvSpPr>
            <a:spLocks/>
          </p:cNvSpPr>
          <p:nvPr/>
        </p:nvSpPr>
        <p:spPr bwMode="auto">
          <a:xfrm>
            <a:off x="1210343" y="2595564"/>
            <a:ext cx="6075363" cy="3392487"/>
          </a:xfrm>
          <a:custGeom>
            <a:avLst/>
            <a:gdLst>
              <a:gd name="T0" fmla="*/ 0 w 3827"/>
              <a:gd name="T1" fmla="*/ 2147483647 h 2137"/>
              <a:gd name="T2" fmla="*/ 2147483647 w 3827"/>
              <a:gd name="T3" fmla="*/ 2147483647 h 2137"/>
              <a:gd name="T4" fmla="*/ 2147483647 w 3827"/>
              <a:gd name="T5" fmla="*/ 2147483647 h 2137"/>
              <a:gd name="T6" fmla="*/ 2147483647 w 3827"/>
              <a:gd name="T7" fmla="*/ 2147483647 h 2137"/>
              <a:gd name="T8" fmla="*/ 2147483647 w 3827"/>
              <a:gd name="T9" fmla="*/ 2147483647 h 2137"/>
              <a:gd name="T10" fmla="*/ 2147483647 w 3827"/>
              <a:gd name="T11" fmla="*/ 2147483647 h 2137"/>
              <a:gd name="T12" fmla="*/ 2147483647 w 3827"/>
              <a:gd name="T13" fmla="*/ 0 h 21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7"/>
              <a:gd name="T22" fmla="*/ 0 h 2137"/>
              <a:gd name="T23" fmla="*/ 3827 w 3827"/>
              <a:gd name="T24" fmla="*/ 2137 h 21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7" h="2137">
                <a:moveTo>
                  <a:pt x="0" y="2137"/>
                </a:moveTo>
                <a:cubicBezTo>
                  <a:pt x="311" y="2106"/>
                  <a:pt x="532" y="2089"/>
                  <a:pt x="826" y="2007"/>
                </a:cubicBezTo>
                <a:cubicBezTo>
                  <a:pt x="1120" y="1925"/>
                  <a:pt x="1502" y="1791"/>
                  <a:pt x="1765" y="1644"/>
                </a:cubicBezTo>
                <a:cubicBezTo>
                  <a:pt x="2028" y="1497"/>
                  <a:pt x="2245" y="1268"/>
                  <a:pt x="2406" y="1124"/>
                </a:cubicBezTo>
                <a:cubicBezTo>
                  <a:pt x="2567" y="980"/>
                  <a:pt x="2613" y="902"/>
                  <a:pt x="2731" y="780"/>
                </a:cubicBezTo>
                <a:cubicBezTo>
                  <a:pt x="2849" y="658"/>
                  <a:pt x="2929" y="520"/>
                  <a:pt x="3112" y="390"/>
                </a:cubicBezTo>
                <a:cubicBezTo>
                  <a:pt x="3295" y="260"/>
                  <a:pt x="3678" y="81"/>
                  <a:pt x="3827" y="0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88A9B8B1-81EB-4A63-4343-E335C65CA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555" y="3630614"/>
            <a:ext cx="132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Size of the </a:t>
            </a:r>
          </a:p>
          <a:p>
            <a:pPr eaLnBrk="1" hangingPunct="1"/>
            <a:r>
              <a:rPr lang="en-AU" alt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Internet</a:t>
            </a:r>
          </a:p>
        </p:txBody>
      </p:sp>
      <p:sp>
        <p:nvSpPr>
          <p:cNvPr id="27659" name="Line 13">
            <a:extLst>
              <a:ext uri="{FF2B5EF4-FFF2-40B4-BE49-F238E27FC236}">
                <a16:creationId xmlns:a16="http://schemas.microsoft.com/office/drawing/2014/main" id="{13F47990-DEDC-772B-1E8A-5381285D1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0843" y="5265738"/>
            <a:ext cx="501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FCBD8AF5-738A-7CEC-533B-C177BEB9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081" y="5064126"/>
            <a:ext cx="2003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000"/>
              <a:t>IPv6 Transition using Dual Stack</a:t>
            </a: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A07FA1EB-23A0-5665-6C47-6AF66961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405" y="4956175"/>
            <a:ext cx="1079500" cy="106045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0A299DDB-9E20-5960-0D72-DFEC91B50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443" y="6378576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80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2253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DAE69-BCBF-0FAD-742E-EAE5329C5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6" name="Rectangle 3277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CDDA6377-ACC7-FBB1-D882-BB875A96D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AU" altLang="en-US" sz="560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Something wasn’t right!</a:t>
            </a:r>
          </a:p>
        </p:txBody>
      </p:sp>
      <p:sp>
        <p:nvSpPr>
          <p:cNvPr id="32778" name="Oval 3277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6" descr="fig1">
            <a:extLst>
              <a:ext uri="{FF2B5EF4-FFF2-40B4-BE49-F238E27FC236}">
                <a16:creationId xmlns:a16="http://schemas.microsoft.com/office/drawing/2014/main" id="{A5C3A167-74E4-C333-38D9-EB3970C8C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78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1A53378-CBC6-6F39-DAAB-A5B33AA84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 eaLnBrk="1" hangingPunct="1">
              <a:buNone/>
            </a:pPr>
            <a:r>
              <a:rPr lang="en-AU" altLang="en-US" sz="2000" dirty="0">
                <a:solidFill>
                  <a:schemeClr val="tx1">
                    <a:alpha val="80000"/>
                  </a:schemeClr>
                </a:solidFill>
                <a:ea typeface="ＭＳ Ｐゴシック" panose="020B0600070205080204" pitchFamily="34" charset="-128"/>
              </a:rPr>
              <a:t>We were meant to have completed the transition to IPv6 BEFORE we completely exhausted the supply channels of IPv4 addresses</a:t>
            </a:r>
          </a:p>
        </p:txBody>
      </p:sp>
      <p:sp>
        <p:nvSpPr>
          <p:cNvPr id="3278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78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0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022A2-DD82-B098-11FC-0C343D3E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61" name="Rectangle 3996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Title 1">
            <a:extLst>
              <a:ext uri="{FF2B5EF4-FFF2-40B4-BE49-F238E27FC236}">
                <a16:creationId xmlns:a16="http://schemas.microsoft.com/office/drawing/2014/main" id="{B1A122E3-D8FD-BD03-4AAF-874034D5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en-US" sz="6600" dirty="0"/>
              <a:t>The 2012 IPv6 Transition Plan </a:t>
            </a:r>
          </a:p>
        </p:txBody>
      </p:sp>
      <p:sp>
        <p:nvSpPr>
          <p:cNvPr id="3996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55" name="Picture 23" descr="fig1">
            <a:extLst>
              <a:ext uri="{FF2B5EF4-FFF2-40B4-BE49-F238E27FC236}">
                <a16:creationId xmlns:a16="http://schemas.microsoft.com/office/drawing/2014/main" id="{FABB9A4D-84CF-2C0C-D587-2533699F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9648" y="3999272"/>
            <a:ext cx="4028789" cy="22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2683CD-7FBB-9E15-D72B-83E30FEF81DB}"/>
              </a:ext>
            </a:extLst>
          </p:cNvPr>
          <p:cNvGrpSpPr/>
          <p:nvPr/>
        </p:nvGrpSpPr>
        <p:grpSpPr>
          <a:xfrm>
            <a:off x="325496" y="2315858"/>
            <a:ext cx="6919961" cy="4379429"/>
            <a:chOff x="2486025" y="2128839"/>
            <a:chExt cx="7191375" cy="4627561"/>
          </a:xfrm>
        </p:grpSpPr>
        <p:sp>
          <p:nvSpPr>
            <p:cNvPr id="39938" name="Rectangle 17">
              <a:extLst>
                <a:ext uri="{FF2B5EF4-FFF2-40B4-BE49-F238E27FC236}">
                  <a16:creationId xmlns:a16="http://schemas.microsoft.com/office/drawing/2014/main" id="{F51316DB-C7B3-9ED8-A3BC-D1A174AB3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538" y="2290763"/>
              <a:ext cx="5014912" cy="373221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9939" name="Line 5">
              <a:extLst>
                <a:ext uri="{FF2B5EF4-FFF2-40B4-BE49-F238E27FC236}">
                  <a16:creationId xmlns:a16="http://schemas.microsoft.com/office/drawing/2014/main" id="{44BD0688-17FF-4D5B-F2F8-E8285008B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763" y="2128839"/>
              <a:ext cx="0" cy="3894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940" name="Line 6">
              <a:extLst>
                <a:ext uri="{FF2B5EF4-FFF2-40B4-BE49-F238E27FC236}">
                  <a16:creationId xmlns:a16="http://schemas.microsoft.com/office/drawing/2014/main" id="{11934E1B-C88A-8D7C-2C70-419DBE121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763" y="6018213"/>
              <a:ext cx="6208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941" name="Freeform 7">
              <a:extLst>
                <a:ext uri="{FF2B5EF4-FFF2-40B4-BE49-F238E27FC236}">
                  <a16:creationId xmlns:a16="http://schemas.microsoft.com/office/drawing/2014/main" id="{A74670ED-436C-2FCF-0268-C23C0655D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2851150"/>
              <a:ext cx="6278562" cy="3073400"/>
            </a:xfrm>
            <a:custGeom>
              <a:avLst/>
              <a:gdLst>
                <a:gd name="T0" fmla="*/ 0 w 10000"/>
                <a:gd name="T1" fmla="*/ 0 h 9958"/>
                <a:gd name="T2" fmla="*/ 2147483647 w 10000"/>
                <a:gd name="T3" fmla="*/ 2147483647 h 9958"/>
                <a:gd name="T4" fmla="*/ 2147483647 w 10000"/>
                <a:gd name="T5" fmla="*/ 2147483647 h 9958"/>
                <a:gd name="T6" fmla="*/ 2147483647 w 10000"/>
                <a:gd name="T7" fmla="*/ 2147483647 h 9958"/>
                <a:gd name="T8" fmla="*/ 2147483647 w 10000"/>
                <a:gd name="T9" fmla="*/ 2147483647 h 9958"/>
                <a:gd name="T10" fmla="*/ 2147483647 w 10000"/>
                <a:gd name="T11" fmla="*/ 2147483647 h 9958"/>
                <a:gd name="T12" fmla="*/ 2147483647 w 10000"/>
                <a:gd name="T13" fmla="*/ 2147483647 h 9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9958">
                  <a:moveTo>
                    <a:pt x="0" y="0"/>
                  </a:moveTo>
                  <a:cubicBezTo>
                    <a:pt x="493" y="149"/>
                    <a:pt x="988" y="304"/>
                    <a:pt x="1643" y="668"/>
                  </a:cubicBezTo>
                  <a:cubicBezTo>
                    <a:pt x="2299" y="1034"/>
                    <a:pt x="3120" y="1502"/>
                    <a:pt x="3925" y="2200"/>
                  </a:cubicBezTo>
                  <a:cubicBezTo>
                    <a:pt x="4727" y="2900"/>
                    <a:pt x="5761" y="3929"/>
                    <a:pt x="6460" y="4875"/>
                  </a:cubicBezTo>
                  <a:cubicBezTo>
                    <a:pt x="7160" y="5822"/>
                    <a:pt x="7763" y="7045"/>
                    <a:pt x="8128" y="7885"/>
                  </a:cubicBezTo>
                  <a:cubicBezTo>
                    <a:pt x="8495" y="8722"/>
                    <a:pt x="8377" y="10141"/>
                    <a:pt x="8661" y="9896"/>
                  </a:cubicBezTo>
                  <a:cubicBezTo>
                    <a:pt x="9291" y="9889"/>
                    <a:pt x="8978" y="9883"/>
                    <a:pt x="10000" y="995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942" name="Freeform 10">
              <a:extLst>
                <a:ext uri="{FF2B5EF4-FFF2-40B4-BE49-F238E27FC236}">
                  <a16:creationId xmlns:a16="http://schemas.microsoft.com/office/drawing/2014/main" id="{D285DD1D-612E-AA06-FB93-9375AB85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2695575"/>
              <a:ext cx="6577013" cy="1468438"/>
            </a:xfrm>
            <a:custGeom>
              <a:avLst/>
              <a:gdLst>
                <a:gd name="T0" fmla="*/ 0 w 10745"/>
                <a:gd name="T1" fmla="*/ 2147483647 h 8097"/>
                <a:gd name="T2" fmla="*/ 2147483647 w 10745"/>
                <a:gd name="T3" fmla="*/ 2147483647 h 8097"/>
                <a:gd name="T4" fmla="*/ 2147483647 w 10745"/>
                <a:gd name="T5" fmla="*/ 2147483647 h 8097"/>
                <a:gd name="T6" fmla="*/ 2147483647 w 10745"/>
                <a:gd name="T7" fmla="*/ 0 h 80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45" h="8097">
                  <a:moveTo>
                    <a:pt x="0" y="8097"/>
                  </a:moveTo>
                  <a:cubicBezTo>
                    <a:pt x="674" y="7668"/>
                    <a:pt x="2765" y="6610"/>
                    <a:pt x="4048" y="5499"/>
                  </a:cubicBezTo>
                  <a:cubicBezTo>
                    <a:pt x="5332" y="4387"/>
                    <a:pt x="6717" y="2664"/>
                    <a:pt x="7710" y="1430"/>
                  </a:cubicBezTo>
                  <a:cubicBezTo>
                    <a:pt x="8703" y="197"/>
                    <a:pt x="10268" y="691"/>
                    <a:pt x="10745" y="0"/>
                  </a:cubicBezTo>
                </a:path>
              </a:pathLst>
            </a:cu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944" name="Line 13">
              <a:extLst>
                <a:ext uri="{FF2B5EF4-FFF2-40B4-BE49-F238E27FC236}">
                  <a16:creationId xmlns:a16="http://schemas.microsoft.com/office/drawing/2014/main" id="{1AA3D19D-7BD6-0F8A-866D-9E51E7E99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251" y="5005388"/>
              <a:ext cx="5014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945" name="TextBox 23">
              <a:extLst>
                <a:ext uri="{FF2B5EF4-FFF2-40B4-BE49-F238E27FC236}">
                  <a16:creationId xmlns:a16="http://schemas.microsoft.com/office/drawing/2014/main" id="{233880FC-E897-A3F7-086A-5190AA2FE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425" y="5640390"/>
              <a:ext cx="14033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bg1">
                      <a:lumMod val="50000"/>
                    </a:schemeClr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IPv6 Deployment</a:t>
              </a:r>
              <a:endParaRPr lang="en-US" altLang="en-US" sz="1800" b="1">
                <a:solidFill>
                  <a:schemeClr val="bg1">
                    <a:lumMod val="50000"/>
                  </a:schemeClr>
                </a:solidFill>
                <a:latin typeface="Vadim's Writing" pitchFamily="2" charset="0"/>
              </a:endParaRPr>
            </a:p>
          </p:txBody>
        </p:sp>
        <p:sp>
          <p:nvSpPr>
            <p:cNvPr id="39946" name="TextBox 24">
              <a:extLst>
                <a:ext uri="{FF2B5EF4-FFF2-40B4-BE49-F238E27FC236}">
                  <a16:creationId xmlns:a16="http://schemas.microsoft.com/office/drawing/2014/main" id="{8A70414F-5A36-F599-01B0-8FAAC777F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6018213"/>
              <a:ext cx="5132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2004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47" name="TextBox 25">
              <a:extLst>
                <a:ext uri="{FF2B5EF4-FFF2-40B4-BE49-F238E27FC236}">
                  <a16:creationId xmlns:a16="http://schemas.microsoft.com/office/drawing/2014/main" id="{F40610EA-D25D-2A8E-12F9-F70B27958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464" y="4637088"/>
              <a:ext cx="2363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IPv6 Transition – Dual Stack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48" name="TextBox 26">
              <a:extLst>
                <a:ext uri="{FF2B5EF4-FFF2-40B4-BE49-F238E27FC236}">
                  <a16:creationId xmlns:a16="http://schemas.microsoft.com/office/drawing/2014/main" id="{B3B32B38-43C1-D1A2-0EE3-3146D1D55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038" y="2667000"/>
              <a:ext cx="1287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rgbClr val="FF0000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IPv4 Pool Size</a:t>
              </a:r>
              <a:endParaRPr lang="en-US" altLang="en-US" sz="1800" b="1">
                <a:solidFill>
                  <a:srgbClr val="FF0000"/>
                </a:solidFill>
                <a:latin typeface="Vadim's Writing" pitchFamily="2" charset="0"/>
              </a:endParaRPr>
            </a:p>
          </p:txBody>
        </p:sp>
        <p:sp>
          <p:nvSpPr>
            <p:cNvPr id="39949" name="TextBox 27">
              <a:extLst>
                <a:ext uri="{FF2B5EF4-FFF2-40B4-BE49-F238E27FC236}">
                  <a16:creationId xmlns:a16="http://schemas.microsoft.com/office/drawing/2014/main" id="{BCF3B11F-E038-5C45-3BD0-C2A6C9693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425" y="3560764"/>
              <a:ext cx="16970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Size of the Internet</a:t>
              </a:r>
              <a:endParaRPr lang="en-US" altLang="en-US" sz="1800" b="1">
                <a:solidFill>
                  <a:schemeClr val="accent1">
                    <a:lumMod val="60000"/>
                    <a:lumOff val="40000"/>
                  </a:schemeClr>
                </a:solidFill>
                <a:latin typeface="Vadim's Writing" pitchFamily="2" charset="0"/>
              </a:endParaRPr>
            </a:p>
          </p:txBody>
        </p:sp>
        <p:sp>
          <p:nvSpPr>
            <p:cNvPr id="39950" name="TextBox 17">
              <a:extLst>
                <a:ext uri="{FF2B5EF4-FFF2-40B4-BE49-F238E27FC236}">
                  <a16:creationId xmlns:a16="http://schemas.microsoft.com/office/drawing/2014/main" id="{3886EBE9-7E9B-E4CB-C617-15EC352B8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901" y="6018214"/>
              <a:ext cx="5048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2006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51" name="TextBox 19">
              <a:extLst>
                <a:ext uri="{FF2B5EF4-FFF2-40B4-BE49-F238E27FC236}">
                  <a16:creationId xmlns:a16="http://schemas.microsoft.com/office/drawing/2014/main" id="{C7EFEB07-ECC0-EF2B-DCFB-75AFB55C3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675" y="6018213"/>
              <a:ext cx="478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2008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52" name="TextBox 21">
              <a:extLst>
                <a:ext uri="{FF2B5EF4-FFF2-40B4-BE49-F238E27FC236}">
                  <a16:creationId xmlns:a16="http://schemas.microsoft.com/office/drawing/2014/main" id="{900CCE88-2C09-AA5E-0A44-6D3FEC6F6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7451" y="6018214"/>
              <a:ext cx="466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2010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53" name="TextBox 22">
              <a:extLst>
                <a:ext uri="{FF2B5EF4-FFF2-40B4-BE49-F238E27FC236}">
                  <a16:creationId xmlns:a16="http://schemas.microsoft.com/office/drawing/2014/main" id="{C2D12016-780D-755F-EFC2-C329C60FF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125" y="601821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2012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54" name="TextBox 29">
              <a:extLst>
                <a:ext uri="{FF2B5EF4-FFF2-40B4-BE49-F238E27FC236}">
                  <a16:creationId xmlns:a16="http://schemas.microsoft.com/office/drawing/2014/main" id="{3F84DE04-E3F2-02C5-B893-4E945632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4051" y="6388100"/>
              <a:ext cx="5429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1386" b="1" kern="1200">
                  <a:solidFill>
                    <a:schemeClr val="tx1"/>
                  </a:solidFill>
                  <a:latin typeface="Vadim's Writing" pitchFamily="2" charset="0"/>
                  <a:ea typeface="ＭＳ Ｐゴシック" panose="020B0600070205080204" pitchFamily="34" charset="-128"/>
                  <a:cs typeface="+mn-cs"/>
                </a:rPr>
                <a:t>Date</a:t>
              </a:r>
              <a:endParaRPr lang="en-US" altLang="en-US" sz="1800" b="1">
                <a:latin typeface="Vadim's Writing" pitchFamily="2" charset="0"/>
              </a:endParaRPr>
            </a:p>
          </p:txBody>
        </p:sp>
        <p:sp>
          <p:nvSpPr>
            <p:cNvPr id="39956" name="TextBox 1">
              <a:extLst>
                <a:ext uri="{FF2B5EF4-FFF2-40B4-BE49-F238E27FC236}">
                  <a16:creationId xmlns:a16="http://schemas.microsoft.com/office/drawing/2014/main" id="{BAC0AE68-5068-509B-C5F6-214BC0946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492501"/>
              <a:ext cx="533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704088" eaLnBrk="1" hangingPunct="1">
                <a:spcAft>
                  <a:spcPts val="600"/>
                </a:spcAft>
              </a:pPr>
              <a:r>
                <a:rPr lang="en-US" altLang="en-US" sz="3696" b="1" kern="1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?</a:t>
              </a:r>
              <a:endParaRPr lang="en-US" altLang="en-US" sz="4800" b="1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85BB69E-D1A5-1E31-C104-1BC20487174C}"/>
                </a:ext>
              </a:extLst>
            </p:cNvPr>
            <p:cNvSpPr/>
            <p:nvPr/>
          </p:nvSpPr>
          <p:spPr>
            <a:xfrm>
              <a:off x="3075709" y="5745018"/>
              <a:ext cx="5652655" cy="230909"/>
            </a:xfrm>
            <a:custGeom>
              <a:avLst/>
              <a:gdLst>
                <a:gd name="connsiteX0" fmla="*/ 0 w 5652655"/>
                <a:gd name="connsiteY0" fmla="*/ 221673 h 230909"/>
                <a:gd name="connsiteX1" fmla="*/ 692727 w 5652655"/>
                <a:gd name="connsiteY1" fmla="*/ 221673 h 230909"/>
                <a:gd name="connsiteX2" fmla="*/ 2429164 w 5652655"/>
                <a:gd name="connsiteY2" fmla="*/ 230909 h 230909"/>
                <a:gd name="connsiteX3" fmla="*/ 4405746 w 5652655"/>
                <a:gd name="connsiteY3" fmla="*/ 212437 h 230909"/>
                <a:gd name="connsiteX4" fmla="*/ 5394036 w 5652655"/>
                <a:gd name="connsiteY4" fmla="*/ 83127 h 230909"/>
                <a:gd name="connsiteX5" fmla="*/ 5652655 w 5652655"/>
                <a:gd name="connsiteY5" fmla="*/ 0 h 230909"/>
                <a:gd name="connsiteX6" fmla="*/ 5652655 w 5652655"/>
                <a:gd name="connsiteY6" fmla="*/ 0 h 2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2655" h="230909">
                  <a:moveTo>
                    <a:pt x="0" y="221673"/>
                  </a:moveTo>
                  <a:lnTo>
                    <a:pt x="692727" y="221673"/>
                  </a:lnTo>
                  <a:lnTo>
                    <a:pt x="2429164" y="230909"/>
                  </a:lnTo>
                  <a:lnTo>
                    <a:pt x="4405746" y="212437"/>
                  </a:lnTo>
                  <a:cubicBezTo>
                    <a:pt x="4899891" y="187807"/>
                    <a:pt x="5186218" y="118533"/>
                    <a:pt x="5394036" y="83127"/>
                  </a:cubicBezTo>
                  <a:cubicBezTo>
                    <a:pt x="5601854" y="47721"/>
                    <a:pt x="5652655" y="0"/>
                    <a:pt x="5652655" y="0"/>
                  </a:cubicBezTo>
                  <a:lnTo>
                    <a:pt x="5652655" y="0"/>
                  </a:ln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2904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530FE-F606-DB3C-4593-6530985A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F9B8FA6-DCB4-6CD4-0ADF-A19970B60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504" y="246378"/>
            <a:ext cx="4973583" cy="161620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AU" altLang="en-US" sz="5400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What now?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160B169F-1066-972A-4118-5AC7CDA8D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505" y="2533476"/>
            <a:ext cx="5280144" cy="1192876"/>
          </a:xfrm>
        </p:spPr>
        <p:txBody>
          <a:bodyPr anchor="t">
            <a:normAutofit/>
          </a:bodyPr>
          <a:lstStyle/>
          <a:p>
            <a:pPr marL="0" indent="0" eaLnBrk="1" hangingPunct="1"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Despite the whinging from IETF purists over the compromise of a pristine end-to-end model there really was no other option:</a:t>
            </a:r>
          </a:p>
          <a:p>
            <a:pPr marL="0" indent="0" eaLnBrk="1" hangingPunct="1"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5" descr="fig1">
            <a:extLst>
              <a:ext uri="{FF2B5EF4-FFF2-40B4-BE49-F238E27FC236}">
                <a16:creationId xmlns:a16="http://schemas.microsoft.com/office/drawing/2014/main" id="{11586F95-C0EB-E1AF-1F24-360C9D99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5" b="1"/>
          <a:stretch/>
        </p:blipFill>
        <p:spPr bwMode="auto">
          <a:xfrm>
            <a:off x="5854890" y="877414"/>
            <a:ext cx="5453545" cy="49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40966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0968" name="Rectangle 40967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69" name="Rectangle 40968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453692-AD7A-521F-D0E3-4BE116C70D9B}"/>
              </a:ext>
            </a:extLst>
          </p:cNvPr>
          <p:cNvSpPr txBox="1"/>
          <p:nvPr/>
        </p:nvSpPr>
        <p:spPr>
          <a:xfrm>
            <a:off x="323135" y="4397247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en-US" sz="3200" b="1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The answer was NATs!</a:t>
            </a:r>
            <a:endParaRPr lang="en-AU" altLang="en-US" b="1" dirty="0">
              <a:solidFill>
                <a:schemeClr val="accent2">
                  <a:lumMod val="50000"/>
                </a:schemeClr>
              </a:solidFill>
              <a:latin typeface="Powderfinger Type" panose="02020709070000000403" pitchFamily="49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71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ACAC-2092-D3D4-B2F2-ECBE16F36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48BA2ADB-3DDD-36A5-D456-6AF539267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altLang="en-US" sz="6000" dirty="0">
                <a:latin typeface="Powderfinger Type" panose="02020709070000000403" pitchFamily="49" charset="77"/>
                <a:ea typeface="ＭＳ Ｐゴシック" panose="020B0600070205080204" pitchFamily="34" charset="-128"/>
              </a:rPr>
              <a:t>NATs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37A8D23E-F8BA-A7A2-D98D-D717B34E9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17714"/>
            <a:ext cx="7262091" cy="4467225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dirty="0">
                <a:ea typeface="ＭＳ Ｐゴシック" panose="020B0600070205080204" pitchFamily="34" charset="-128"/>
              </a:rPr>
              <a:t>This low friction response to IPv4 address depletion had been used for more than a decade in client/server network architectures</a:t>
            </a:r>
          </a:p>
          <a:p>
            <a:pPr eaLnBrk="1" hangingPunct="1"/>
            <a:r>
              <a:rPr lang="en-AU" altLang="en-US" b="1" dirty="0">
                <a:ea typeface="ＭＳ Ｐゴシック" panose="020B0600070205080204" pitchFamily="34" charset="-128"/>
              </a:rPr>
              <a:t>Clients</a:t>
            </a:r>
            <a:r>
              <a:rPr lang="en-AU" altLang="en-US" dirty="0">
                <a:ea typeface="ＭＳ Ｐゴシック" panose="020B0600070205080204" pitchFamily="34" charset="-128"/>
              </a:rPr>
              <a:t> initiate a service transaction and only need an external address/port binding for the duration of the transaction</a:t>
            </a:r>
          </a:p>
          <a:p>
            <a:pPr eaLnBrk="1" hangingPunct="1"/>
            <a:r>
              <a:rPr lang="en-AU" altLang="en-US" b="1" dirty="0">
                <a:ea typeface="ＭＳ Ｐゴシック" panose="020B0600070205080204" pitchFamily="34" charset="-128"/>
              </a:rPr>
              <a:t>Servers</a:t>
            </a:r>
            <a:r>
              <a:rPr lang="en-AU" altLang="en-US" dirty="0">
                <a:ea typeface="ＭＳ Ｐゴシック" panose="020B0600070205080204" pitchFamily="34" charset="-128"/>
              </a:rPr>
              <a:t> sit in central data centres and share platform IP addresses using name-based distinguishers</a:t>
            </a:r>
          </a:p>
        </p:txBody>
      </p:sp>
      <p:pic>
        <p:nvPicPr>
          <p:cNvPr id="2" name="Picture 6" descr="fig1">
            <a:extLst>
              <a:ext uri="{FF2B5EF4-FFF2-40B4-BE49-F238E27FC236}">
                <a16:creationId xmlns:a16="http://schemas.microsoft.com/office/drawing/2014/main" id="{A7EDD215-AE40-A07F-C4A2-D199945D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80" y="1690688"/>
            <a:ext cx="4320597" cy="27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7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90AC1-0BBC-1301-894D-EA07EAB59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7D5F1F40-42FB-7FD2-66F1-D56D8F9B0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ea typeface="ＭＳ Ｐゴシック" panose="020B0600070205080204" pitchFamily="34" charset="-128"/>
              </a:rPr>
              <a:t>Implications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1D3CBA69-BBC8-BAB3-CEC1-C400E0BAF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061391" cy="4351338"/>
          </a:xfrm>
        </p:spPr>
        <p:txBody>
          <a:bodyPr>
            <a:normAutofit lnSpcReduction="10000"/>
          </a:bodyPr>
          <a:lstStyle/>
          <a:p>
            <a:r>
              <a:rPr lang="en-AU" altLang="en-US" sz="2400" dirty="0">
                <a:ea typeface="ＭＳ Ｐゴシック" panose="020B0600070205080204" pitchFamily="34" charset="-128"/>
              </a:rPr>
              <a:t>IPv4 addresses continued to be in demand far beyond the exhaustion of the RIR’s free space pools</a:t>
            </a:r>
          </a:p>
          <a:p>
            <a:pPr lvl="1"/>
            <a:r>
              <a:rPr lang="en-AU" altLang="en-US" sz="2200" dirty="0">
                <a:ea typeface="ＭＳ Ｐゴシック" panose="020B0600070205080204" pitchFamily="34" charset="-128"/>
              </a:rPr>
              <a:t>In the transition environment, all new and expanding network deployments needed IPv4 service access and IPv4 addresses for as long as we were in this dual track transition</a:t>
            </a:r>
          </a:p>
          <a:p>
            <a:pPr lvl="1" eaLnBrk="1" hangingPunct="1">
              <a:lnSpc>
                <a:spcPct val="90000"/>
              </a:lnSpc>
            </a:pPr>
            <a:endParaRPr lang="en-AU" altLang="en-US" sz="2000" dirty="0">
              <a:ea typeface="ＭＳ Ｐゴシック" panose="020B0600070205080204" pitchFamily="34" charset="-128"/>
            </a:endParaRPr>
          </a:p>
          <a:p>
            <a:r>
              <a:rPr lang="en-AU" altLang="en-US" sz="2400" dirty="0">
                <a:ea typeface="ＭＳ Ｐゴシック" panose="020B0600070205080204" pitchFamily="34" charset="-128"/>
              </a:rPr>
              <a:t>But the process was no longer directly controlled through RIR</a:t>
            </a:r>
            <a:r>
              <a:rPr lang="ja-JP" altLang="en-AU" sz="2400">
                <a:ea typeface="ＭＳ Ｐゴシック" panose="020B0600070205080204" pitchFamily="34" charset="-128"/>
              </a:rPr>
              <a:t>’</a:t>
            </a:r>
            <a:r>
              <a:rPr lang="en-AU" altLang="ja-JP" sz="2400" dirty="0">
                <a:ea typeface="ＭＳ Ｐゴシック" panose="020B0600070205080204" pitchFamily="34" charset="-128"/>
              </a:rPr>
              <a:t>s address allocation policies</a:t>
            </a:r>
          </a:p>
          <a:p>
            <a:pPr lvl="1"/>
            <a:r>
              <a:rPr lang="en-AU" altLang="en-US" sz="2200" dirty="0">
                <a:ea typeface="ＭＳ Ｐゴシック" panose="020B0600070205080204" pitchFamily="34" charset="-128"/>
              </a:rPr>
              <a:t>Address access for IPv4 addresses is mediated by market pricing</a:t>
            </a:r>
          </a:p>
          <a:p>
            <a:pPr lvl="1"/>
            <a:r>
              <a:rPr lang="en-AU" altLang="en-US" sz="2200" dirty="0">
                <a:ea typeface="ＭＳ Ｐゴシック" panose="020B0600070205080204" pitchFamily="34" charset="-128"/>
              </a:rPr>
              <a:t>And the large CDN actors appear to be dominating this space</a:t>
            </a:r>
          </a:p>
        </p:txBody>
      </p:sp>
      <p:pic>
        <p:nvPicPr>
          <p:cNvPr id="54275" name="Picture 4" descr="fig1">
            <a:extLst>
              <a:ext uri="{FF2B5EF4-FFF2-40B4-BE49-F238E27FC236}">
                <a16:creationId xmlns:a16="http://schemas.microsoft.com/office/drawing/2014/main" id="{C1975CED-FBEC-9CB1-C1E3-BA1D0257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62" y="1668952"/>
            <a:ext cx="3812938" cy="35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96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8CB78-0393-A3B3-B95A-A483E734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0CF6-B156-E1EC-A1FB-A8516DC6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 everyone is feeling the pressure to move to Dual Stack</a:t>
            </a:r>
          </a:p>
        </p:txBody>
      </p:sp>
      <p:pic>
        <p:nvPicPr>
          <p:cNvPr id="5" name="Content Placeholder 4" descr="A graph showing a line&#10;&#10;Description automatically generated">
            <a:extLst>
              <a:ext uri="{FF2B5EF4-FFF2-40B4-BE49-F238E27FC236}">
                <a16:creationId xmlns:a16="http://schemas.microsoft.com/office/drawing/2014/main" id="{4733F3A6-39A7-A2A4-DE70-46F8E94BF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274" y="1825625"/>
            <a:ext cx="8417451" cy="435133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3F26D80-160E-BB38-30B3-D8A3CCACD231}"/>
              </a:ext>
            </a:extLst>
          </p:cNvPr>
          <p:cNvSpPr/>
          <p:nvPr/>
        </p:nvSpPr>
        <p:spPr>
          <a:xfrm>
            <a:off x="6095999" y="2510959"/>
            <a:ext cx="4521204" cy="181441"/>
          </a:xfrm>
          <a:custGeom>
            <a:avLst/>
            <a:gdLst>
              <a:gd name="connsiteX0" fmla="*/ 0 w 4521204"/>
              <a:gd name="connsiteY0" fmla="*/ 130641 h 181441"/>
              <a:gd name="connsiteX1" fmla="*/ 1509486 w 4521204"/>
              <a:gd name="connsiteY1" fmla="*/ 123384 h 181441"/>
              <a:gd name="connsiteX2" fmla="*/ 3258457 w 4521204"/>
              <a:gd name="connsiteY2" fmla="*/ 94355 h 181441"/>
              <a:gd name="connsiteX3" fmla="*/ 4426857 w 4521204"/>
              <a:gd name="connsiteY3" fmla="*/ 94355 h 181441"/>
              <a:gd name="connsiteX4" fmla="*/ 4274457 w 4521204"/>
              <a:gd name="connsiteY4" fmla="*/ 13 h 181441"/>
              <a:gd name="connsiteX5" fmla="*/ 4521200 w 4521204"/>
              <a:gd name="connsiteY5" fmla="*/ 101613 h 181441"/>
              <a:gd name="connsiteX6" fmla="*/ 4267200 w 4521204"/>
              <a:gd name="connsiteY6" fmla="*/ 181441 h 18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204" h="181441">
                <a:moveTo>
                  <a:pt x="0" y="130641"/>
                </a:moveTo>
                <a:lnTo>
                  <a:pt x="1509486" y="123384"/>
                </a:lnTo>
                <a:lnTo>
                  <a:pt x="3258457" y="94355"/>
                </a:lnTo>
                <a:cubicBezTo>
                  <a:pt x="3744685" y="89517"/>
                  <a:pt x="4257524" y="110079"/>
                  <a:pt x="4426857" y="94355"/>
                </a:cubicBezTo>
                <a:cubicBezTo>
                  <a:pt x="4596190" y="78631"/>
                  <a:pt x="4258733" y="-1197"/>
                  <a:pt x="4274457" y="13"/>
                </a:cubicBezTo>
                <a:cubicBezTo>
                  <a:pt x="4290181" y="1223"/>
                  <a:pt x="4522409" y="71375"/>
                  <a:pt x="4521200" y="101613"/>
                </a:cubicBezTo>
                <a:cubicBezTo>
                  <a:pt x="4519991" y="131851"/>
                  <a:pt x="4393595" y="156646"/>
                  <a:pt x="4267200" y="1814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EA7B5-400A-779F-52CD-20D32B99B569}"/>
              </a:ext>
            </a:extLst>
          </p:cNvPr>
          <p:cNvSpPr txBox="1"/>
          <p:nvPr/>
        </p:nvSpPr>
        <p:spPr>
          <a:xfrm>
            <a:off x="6183085" y="611447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79A6D-E5C2-3CF1-28BB-1A8066C941FE}"/>
              </a:ext>
            </a:extLst>
          </p:cNvPr>
          <p:cNvSpPr txBox="1"/>
          <p:nvPr/>
        </p:nvSpPr>
        <p:spPr>
          <a:xfrm>
            <a:off x="7717972" y="611447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08253-8DF4-0F75-16B4-C2EF1922995B}"/>
              </a:ext>
            </a:extLst>
          </p:cNvPr>
          <p:cNvSpPr txBox="1"/>
          <p:nvPr/>
        </p:nvSpPr>
        <p:spPr>
          <a:xfrm>
            <a:off x="9252859" y="611447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8F2B-F9D9-C685-64BD-4BE9A1F35AF0}"/>
              </a:ext>
            </a:extLst>
          </p:cNvPr>
          <p:cNvSpPr txBox="1"/>
          <p:nvPr/>
        </p:nvSpPr>
        <p:spPr>
          <a:xfrm rot="5400000">
            <a:off x="9868516" y="4158343"/>
            <a:ext cx="12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% of 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69D94-42D0-1791-AF87-57DE96582025}"/>
              </a:ext>
            </a:extLst>
          </p:cNvPr>
          <p:cNvSpPr txBox="1"/>
          <p:nvPr/>
        </p:nvSpPr>
        <p:spPr>
          <a:xfrm>
            <a:off x="9521372" y="6492875"/>
            <a:ext cx="4052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https://</a:t>
            </a:r>
            <a:r>
              <a:rPr lang="en-AU" sz="1200" dirty="0" err="1"/>
              <a:t>stats.labs.apnic.net</a:t>
            </a:r>
            <a:r>
              <a:rPr lang="en-AU" sz="1200" dirty="0"/>
              <a:t>/ipv6/XQ</a:t>
            </a:r>
          </a:p>
        </p:txBody>
      </p:sp>
    </p:spTree>
    <p:extLst>
      <p:ext uri="{BB962C8B-B14F-4D97-AF65-F5344CB8AC3E}">
        <p14:creationId xmlns:p14="http://schemas.microsoft.com/office/powerpoint/2010/main" val="328536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21A72-EAAA-620A-3025-959AAEBE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E07E8F23-BADC-66B2-6928-3F681CEB3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/>
              <a:t>Why not?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718DD80-E898-A073-DD70-91EBFE0BD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82156" indent="-342900">
              <a:spcBef>
                <a:spcPts val="2347"/>
              </a:spcBef>
              <a:defRPr/>
            </a:pPr>
            <a:r>
              <a:rPr lang="en-US" sz="2700" dirty="0"/>
              <a:t>Because we no longer operate within a strict address-based network architecture</a:t>
            </a:r>
          </a:p>
          <a:p>
            <a:pPr marL="739356" lvl="1" indent="-342900">
              <a:spcBef>
                <a:spcPts val="2347"/>
              </a:spcBef>
              <a:defRPr/>
            </a:pPr>
            <a:r>
              <a:rPr lang="en-US" sz="2300" dirty="0"/>
              <a:t>Clients no longer use a permanent unique public IP address to communicate with servers</a:t>
            </a:r>
          </a:p>
          <a:p>
            <a:pPr marL="739356" lvl="1" indent="-342900">
              <a:spcBef>
                <a:spcPts val="2347"/>
              </a:spcBef>
              <a:defRPr/>
            </a:pPr>
            <a:r>
              <a:rPr lang="en-US" sz="2300" dirty="0"/>
              <a:t>Servers no longer use a permanent unique public IP address to communicate with clients</a:t>
            </a:r>
          </a:p>
          <a:p>
            <a:pPr marL="282156" indent="-342900">
              <a:spcBef>
                <a:spcPts val="2347"/>
              </a:spcBef>
              <a:defRPr/>
            </a:pPr>
            <a:r>
              <a:rPr lang="en-US" sz="2700" dirty="0"/>
              <a:t>Address scarcity takes on a different dimension when you don’t need public addresses to uniquely number every host and service</a:t>
            </a:r>
            <a:endParaRPr lang="en-US" sz="2300" dirty="0"/>
          </a:p>
          <a:p>
            <a:pPr marL="225006">
              <a:spcBef>
                <a:spcPts val="2347"/>
              </a:spcBef>
              <a:buBlip>
                <a:blip r:embed="rId2"/>
              </a:buBlip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0931280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FE62-9825-011C-A1A0-0C8C5F91B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3EAD-91E9-9346-4224-C2BC7DD9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73CB-ACA0-5B4C-3ACA-353F609E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From scarcity to abundance</a:t>
            </a:r>
            <a:r>
              <a:rPr lang="en-AU" dirty="0"/>
              <a:t>!</a:t>
            </a:r>
          </a:p>
          <a:p>
            <a:r>
              <a:rPr lang="en-AU" dirty="0"/>
              <a:t>For many years, the demand for communications services outstripped available capacity</a:t>
            </a:r>
          </a:p>
          <a:p>
            <a:r>
              <a:rPr lang="en-AU" dirty="0"/>
              <a:t>We used price as distribution function to moderate demand to match available capacity</a:t>
            </a:r>
          </a:p>
          <a:p>
            <a:r>
              <a:rPr lang="en-AU" dirty="0"/>
              <a:t>But this is no longer the case – available capacity in the communications domain far outpaces demand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12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93BAC-DB45-BAE0-0EFF-0C394A01A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A7FD-E91C-CE38-95A8-1D8695B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Projecting IPv6 Adoption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760F7-D035-607F-8353-E07D7DC13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706" y="1527280"/>
            <a:ext cx="8071717" cy="4843030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5501D56-E326-B1CD-F6B5-AACA0A76F45B}"/>
              </a:ext>
            </a:extLst>
          </p:cNvPr>
          <p:cNvSpPr/>
          <p:nvPr/>
        </p:nvSpPr>
        <p:spPr>
          <a:xfrm>
            <a:off x="9809449" y="1712170"/>
            <a:ext cx="612370" cy="663707"/>
          </a:xfrm>
          <a:custGeom>
            <a:avLst/>
            <a:gdLst>
              <a:gd name="connsiteX0" fmla="*/ 92643 w 612370"/>
              <a:gd name="connsiteY0" fmla="*/ 562107 h 663707"/>
              <a:gd name="connsiteX1" fmla="*/ 553751 w 612370"/>
              <a:gd name="connsiteY1" fmla="*/ 507399 h 663707"/>
              <a:gd name="connsiteX2" fmla="*/ 553751 w 612370"/>
              <a:gd name="connsiteY2" fmla="*/ 69738 h 663707"/>
              <a:gd name="connsiteX3" fmla="*/ 77013 w 612370"/>
              <a:gd name="connsiteY3" fmla="*/ 61922 h 663707"/>
              <a:gd name="connsiteX4" fmla="*/ 6674 w 612370"/>
              <a:gd name="connsiteY4" fmla="*/ 663707 h 66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70" h="663707">
                <a:moveTo>
                  <a:pt x="92643" y="562107"/>
                </a:moveTo>
                <a:cubicBezTo>
                  <a:pt x="284771" y="575784"/>
                  <a:pt x="476900" y="589461"/>
                  <a:pt x="553751" y="507399"/>
                </a:cubicBezTo>
                <a:cubicBezTo>
                  <a:pt x="630602" y="425337"/>
                  <a:pt x="633207" y="143984"/>
                  <a:pt x="553751" y="69738"/>
                </a:cubicBezTo>
                <a:cubicBezTo>
                  <a:pt x="474295" y="-4508"/>
                  <a:pt x="168193" y="-37073"/>
                  <a:pt x="77013" y="61922"/>
                </a:cubicBezTo>
                <a:cubicBezTo>
                  <a:pt x="-14167" y="160917"/>
                  <a:pt x="-3747" y="412312"/>
                  <a:pt x="6674" y="6637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C93008D-0186-623F-884C-5E500702F5FD}"/>
              </a:ext>
            </a:extLst>
          </p:cNvPr>
          <p:cNvSpPr/>
          <p:nvPr/>
        </p:nvSpPr>
        <p:spPr>
          <a:xfrm>
            <a:off x="10152185" y="2555631"/>
            <a:ext cx="228477" cy="3142008"/>
          </a:xfrm>
          <a:custGeom>
            <a:avLst/>
            <a:gdLst>
              <a:gd name="connsiteX0" fmla="*/ 78153 w 228477"/>
              <a:gd name="connsiteY0" fmla="*/ 0 h 3142008"/>
              <a:gd name="connsiteX1" fmla="*/ 226646 w 228477"/>
              <a:gd name="connsiteY1" fmla="*/ 703384 h 3142008"/>
              <a:gd name="connsiteX2" fmla="*/ 156307 w 228477"/>
              <a:gd name="connsiteY2" fmla="*/ 2618154 h 3142008"/>
              <a:gd name="connsiteX3" fmla="*/ 85969 w 228477"/>
              <a:gd name="connsiteY3" fmla="*/ 3118338 h 3142008"/>
              <a:gd name="connsiteX4" fmla="*/ 164123 w 228477"/>
              <a:gd name="connsiteY4" fmla="*/ 3055815 h 3142008"/>
              <a:gd name="connsiteX5" fmla="*/ 85969 w 228477"/>
              <a:gd name="connsiteY5" fmla="*/ 3141784 h 3142008"/>
              <a:gd name="connsiteX6" fmla="*/ 0 w 228477"/>
              <a:gd name="connsiteY6" fmla="*/ 3024554 h 314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77" h="3142008">
                <a:moveTo>
                  <a:pt x="78153" y="0"/>
                </a:moveTo>
                <a:cubicBezTo>
                  <a:pt x="145886" y="133512"/>
                  <a:pt x="213620" y="267025"/>
                  <a:pt x="226646" y="703384"/>
                </a:cubicBezTo>
                <a:cubicBezTo>
                  <a:pt x="239672" y="1139743"/>
                  <a:pt x="179753" y="2215662"/>
                  <a:pt x="156307" y="2618154"/>
                </a:cubicBezTo>
                <a:cubicBezTo>
                  <a:pt x="132861" y="3020646"/>
                  <a:pt x="84666" y="3045395"/>
                  <a:pt x="85969" y="3118338"/>
                </a:cubicBezTo>
                <a:cubicBezTo>
                  <a:pt x="87272" y="3191282"/>
                  <a:pt x="164123" y="3051907"/>
                  <a:pt x="164123" y="3055815"/>
                </a:cubicBezTo>
                <a:cubicBezTo>
                  <a:pt x="164123" y="3059723"/>
                  <a:pt x="113323" y="3146994"/>
                  <a:pt x="85969" y="3141784"/>
                </a:cubicBezTo>
                <a:cubicBezTo>
                  <a:pt x="58615" y="3136574"/>
                  <a:pt x="29307" y="3080564"/>
                  <a:pt x="0" y="30245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42A70-97A4-E573-24C3-1421300E8D67}"/>
              </a:ext>
            </a:extLst>
          </p:cNvPr>
          <p:cNvSpPr txBox="1"/>
          <p:nvPr/>
        </p:nvSpPr>
        <p:spPr>
          <a:xfrm>
            <a:off x="9812989" y="5854097"/>
            <a:ext cx="910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hnbergHand" pitchFamily="2" charset="0"/>
              </a:rPr>
              <a:t>2045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36918-C0D3-D50C-11F1-B8F6F8815761}"/>
              </a:ext>
            </a:extLst>
          </p:cNvPr>
          <p:cNvSpPr txBox="1"/>
          <p:nvPr/>
        </p:nvSpPr>
        <p:spPr>
          <a:xfrm>
            <a:off x="4509668" y="5025421"/>
            <a:ext cx="317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ax's Handwritin" pitchFamily="2" charset="0"/>
              </a:rPr>
              <a:t>IPv6 Adoption over the past decade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6F630-8D82-13CE-FD86-DF5E8EAB6957}"/>
              </a:ext>
            </a:extLst>
          </p:cNvPr>
          <p:cNvSpPr txBox="1"/>
          <p:nvPr/>
        </p:nvSpPr>
        <p:spPr>
          <a:xfrm rot="16200000">
            <a:off x="392154" y="3715878"/>
            <a:ext cx="3970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% of the Internet’s User Base with IPv6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E4CA1-9DE3-8639-0A14-B0D9D2703BB7}"/>
              </a:ext>
            </a:extLst>
          </p:cNvPr>
          <p:cNvSpPr txBox="1"/>
          <p:nvPr/>
        </p:nvSpPr>
        <p:spPr>
          <a:xfrm>
            <a:off x="6095999" y="6093315"/>
            <a:ext cx="615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32167-B6E9-73BC-81FE-B351B190C43E}"/>
              </a:ext>
            </a:extLst>
          </p:cNvPr>
          <p:cNvSpPr txBox="1"/>
          <p:nvPr/>
        </p:nvSpPr>
        <p:spPr>
          <a:xfrm>
            <a:off x="5225143" y="308008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ax's Handwritin" pitchFamily="2" charset="0"/>
              </a:rPr>
              <a:t>We are here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D35DE9E-5873-552A-6B72-462CD534FB74}"/>
              </a:ext>
            </a:extLst>
          </p:cNvPr>
          <p:cNvSpPr/>
          <p:nvPr/>
        </p:nvSpPr>
        <p:spPr>
          <a:xfrm>
            <a:off x="5259519" y="3451344"/>
            <a:ext cx="199380" cy="749937"/>
          </a:xfrm>
          <a:custGeom>
            <a:avLst/>
            <a:gdLst>
              <a:gd name="connsiteX0" fmla="*/ 199380 w 199380"/>
              <a:gd name="connsiteY0" fmla="*/ 0 h 749937"/>
              <a:gd name="connsiteX1" fmla="*/ 82502 w 199380"/>
              <a:gd name="connsiteY1" fmla="*/ 715020 h 749937"/>
              <a:gd name="connsiteX2" fmla="*/ 171879 w 199380"/>
              <a:gd name="connsiteY2" fmla="*/ 639393 h 749937"/>
              <a:gd name="connsiteX3" fmla="*/ 68752 w 199380"/>
              <a:gd name="connsiteY3" fmla="*/ 749396 h 749937"/>
              <a:gd name="connsiteX4" fmla="*/ 0 w 199380"/>
              <a:gd name="connsiteY4" fmla="*/ 673769 h 74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80" h="749937">
                <a:moveTo>
                  <a:pt x="199380" y="0"/>
                </a:moveTo>
                <a:cubicBezTo>
                  <a:pt x="143232" y="304227"/>
                  <a:pt x="87085" y="608455"/>
                  <a:pt x="82502" y="715020"/>
                </a:cubicBezTo>
                <a:cubicBezTo>
                  <a:pt x="77918" y="821586"/>
                  <a:pt x="174171" y="633664"/>
                  <a:pt x="171879" y="639393"/>
                </a:cubicBezTo>
                <a:cubicBezTo>
                  <a:pt x="169587" y="645122"/>
                  <a:pt x="97398" y="743667"/>
                  <a:pt x="68752" y="749396"/>
                </a:cubicBezTo>
                <a:cubicBezTo>
                  <a:pt x="40106" y="755125"/>
                  <a:pt x="20053" y="714447"/>
                  <a:pt x="0" y="6737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44DF9-EE1A-24DD-6477-69FB8ABBF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4E6C-6D5C-2393-BEFA-B3F50951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E1F51-A994-A737-0966-AF83D06BC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379" y="1965228"/>
            <a:ext cx="64501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3DE15-7896-1057-53F1-A0A077AAEE05}"/>
              </a:ext>
            </a:extLst>
          </p:cNvPr>
          <p:cNvSpPr txBox="1"/>
          <p:nvPr/>
        </p:nvSpPr>
        <p:spPr>
          <a:xfrm>
            <a:off x="7837714" y="6392847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/>
              <a:t>https://</a:t>
            </a:r>
            <a:r>
              <a:rPr lang="en-AU" sz="700" dirty="0" err="1"/>
              <a:t>www.ncbi.nlm.nih.gov</a:t>
            </a:r>
            <a:r>
              <a:rPr lang="en-AU" sz="7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362F4-DD8B-0772-B72C-8A2FB7166AF8}"/>
              </a:ext>
            </a:extLst>
          </p:cNvPr>
          <p:cNvSpPr txBox="1"/>
          <p:nvPr/>
        </p:nvSpPr>
        <p:spPr>
          <a:xfrm>
            <a:off x="1116824" y="3950767"/>
            <a:ext cx="29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Fibre cables continue to deliver massive capacity increases within relatively constant unit cost of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2A06D-517A-9D91-D980-A4AD4F12353D}"/>
              </a:ext>
            </a:extLst>
          </p:cNvPr>
          <p:cNvSpPr txBox="1"/>
          <p:nvPr/>
        </p:nvSpPr>
        <p:spPr>
          <a:xfrm>
            <a:off x="9485086" y="6316566"/>
            <a:ext cx="280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(That 2022 number is probably low – at the end of 2022 we can pull 2.2T per lambda with a 190Gbd signal rate, giving a fibre capacity of 105T)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034430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7B2A-22E8-6212-64E0-C764B71E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CC7-0D72-7E96-7AD8-54D38AC3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Compute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BC9B2E-488D-8EB8-289E-03EA9F7C2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153" y="1554040"/>
            <a:ext cx="6519462" cy="48235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B6CA5-AA2A-169F-217B-64560189FD5E}"/>
              </a:ext>
            </a:extLst>
          </p:cNvPr>
          <p:cNvSpPr txBox="1"/>
          <p:nvPr/>
        </p:nvSpPr>
        <p:spPr>
          <a:xfrm>
            <a:off x="5004769" y="6435701"/>
            <a:ext cx="522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By Max </a:t>
            </a:r>
            <a:r>
              <a:rPr lang="en-AU" sz="800" dirty="0" err="1"/>
              <a:t>Roser</a:t>
            </a:r>
            <a:r>
              <a:rPr lang="en-AU" sz="800" dirty="0"/>
              <a:t>, Hannah Ritchie - https://</a:t>
            </a:r>
            <a:r>
              <a:rPr lang="en-AU" sz="800" dirty="0" err="1"/>
              <a:t>ourworldindata.org</a:t>
            </a:r>
            <a:r>
              <a:rPr lang="en-AU" sz="800" dirty="0"/>
              <a:t>/uploads/2020/11/Transistor-Count-over-</a:t>
            </a:r>
            <a:r>
              <a:rPr lang="en-AU" sz="800" dirty="0" err="1"/>
              <a:t>time.png</a:t>
            </a:r>
            <a:r>
              <a:rPr lang="en-AU" sz="800" dirty="0"/>
              <a:t>, CC BY 4.0, https://</a:t>
            </a:r>
            <a:r>
              <a:rPr lang="en-AU" sz="800" dirty="0" err="1"/>
              <a:t>commons.wikimedia.org</a:t>
            </a:r>
            <a:r>
              <a:rPr lang="en-AU" sz="800" dirty="0"/>
              <a:t>/w/</a:t>
            </a:r>
            <a:r>
              <a:rPr lang="en-AU" sz="800" dirty="0" err="1"/>
              <a:t>index.php?curid</a:t>
            </a:r>
            <a:r>
              <a:rPr lang="en-AU" sz="800" dirty="0"/>
              <a:t>=98219918</a:t>
            </a:r>
          </a:p>
        </p:txBody>
      </p:sp>
    </p:spTree>
    <p:extLst>
      <p:ext uri="{BB962C8B-B14F-4D97-AF65-F5344CB8AC3E}">
        <p14:creationId xmlns:p14="http://schemas.microsoft.com/office/powerpoint/2010/main" val="209506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812A-2654-09A4-176E-5AEE1971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76FD-FBA5-DC06-D8E3-0DE693B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BD3521-296B-A709-53BE-60365A830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90" y="1591475"/>
            <a:ext cx="7336780" cy="45854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052FA-99A1-23CA-859D-225AEB1F4D72}"/>
              </a:ext>
            </a:extLst>
          </p:cNvPr>
          <p:cNvSpPr txBox="1"/>
          <p:nvPr/>
        </p:nvSpPr>
        <p:spPr>
          <a:xfrm>
            <a:off x="5409618" y="6456641"/>
            <a:ext cx="5630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http://</a:t>
            </a:r>
            <a:r>
              <a:rPr lang="en-AU" sz="1050" dirty="0" err="1"/>
              <a:t>aiimpacts.org</a:t>
            </a:r>
            <a:r>
              <a:rPr lang="en-AU" sz="1050" dirty="0"/>
              <a:t>/wp-content/uploads/2015/07/storage_memory_prices_large-_hblok.net_.</a:t>
            </a:r>
            <a:r>
              <a:rPr lang="en-AU" sz="1050" dirty="0" err="1"/>
              <a:t>png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51404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DFE9-35F3-7088-8F6B-585FECD3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DB33-9619-0249-4026-C3B4B525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use this abundance?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5116-1ADF-FD19-B5DB-F2AAF0CFF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992" cy="4351338"/>
          </a:xfrm>
        </p:spPr>
        <p:txBody>
          <a:bodyPr/>
          <a:lstStyle/>
          <a:p>
            <a:r>
              <a:rPr lang="en-AU" dirty="0"/>
              <a:t>By changing the communications provisioning model from </a:t>
            </a:r>
            <a:r>
              <a:rPr lang="en-AU" b="1" i="1" dirty="0"/>
              <a:t>on demand</a:t>
            </a:r>
            <a:r>
              <a:rPr lang="en-AU" b="1" dirty="0"/>
              <a:t> </a:t>
            </a:r>
            <a:r>
              <a:rPr lang="en-AU" dirty="0"/>
              <a:t>to </a:t>
            </a:r>
            <a:r>
              <a:rPr lang="en-AU" b="1" i="1" dirty="0"/>
              <a:t>just in case</a:t>
            </a:r>
          </a:p>
          <a:p>
            <a:r>
              <a:rPr lang="en-AU" dirty="0"/>
              <a:t>Instead of using the network to respond to users by delivering services </a:t>
            </a:r>
            <a:r>
              <a:rPr lang="en-AU" i="1" dirty="0"/>
              <a:t>on demand</a:t>
            </a:r>
            <a:r>
              <a:rPr lang="en-AU" dirty="0"/>
              <a:t> we’ve changed the service model to provision services close to the edge just in case the user requests the service</a:t>
            </a:r>
          </a:p>
          <a:p>
            <a:r>
              <a:rPr lang="en-AU" dirty="0"/>
              <a:t>With this change we’ve been able to eliminate the factors of </a:t>
            </a:r>
            <a:r>
              <a:rPr lang="en-AU" i="1" dirty="0"/>
              <a:t>distance </a:t>
            </a:r>
            <a:r>
              <a:rPr lang="en-AU" dirty="0"/>
              <a:t> from the network and most network transactions occur over </a:t>
            </a:r>
            <a:r>
              <a:rPr lang="en-AU" b="1" dirty="0"/>
              <a:t>shorter network </a:t>
            </a:r>
            <a:r>
              <a:rPr lang="en-AU" dirty="0"/>
              <a:t>spans</a:t>
            </a:r>
          </a:p>
          <a:p>
            <a:r>
              <a:rPr lang="en-AU" dirty="0"/>
              <a:t>What does a </a:t>
            </a:r>
            <a:r>
              <a:rPr lang="en-AU" b="1" i="1" dirty="0"/>
              <a:t>shorter</a:t>
            </a:r>
            <a:r>
              <a:rPr lang="en-AU" dirty="0"/>
              <a:t> network enable?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661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61884-A267-6577-9C6C-2206B76E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8D0B-C5C3-E1DB-C4CA-77729DBA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2C60-3062-28D2-F04A-A8674594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high-capacity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2B7BDBAD-B5C7-7A55-5BA7-1613769C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9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EC56-7B29-C75F-EAD1-863E06E1A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D478-D951-F564-06CE-A11D3257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4E1A-9EAA-4241-A944-B5642A1B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AA46968A-C3F1-B25A-B653-9432328C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2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7028C-BA1A-F4F4-160F-6A3B41BA5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DD6E-DF17-B3F0-4A5B-43305918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F463-655B-4B03-D8D3-AD70B6835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QUIC is sealing up the transport controls from the networks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</a:t>
            </a:r>
            <a:r>
              <a:rPr lang="en-AU" b="1" dirty="0"/>
              <a:t>all network infrastructure is uniformly treated as </a:t>
            </a:r>
            <a:r>
              <a:rPr lang="en-AU" b="1" dirty="0" err="1"/>
              <a:t>untrustable</a:t>
            </a:r>
            <a:r>
              <a:rPr lang="en-AU" b="1" dirty="0"/>
              <a:t>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4F183-0328-EF15-666D-83C39C3C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0259A-A62D-6707-D848-340411FC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EA5A-A59C-5867-024D-6F10C242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45E-FED5-F26D-249A-9288866E5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it’s being largely funded by capitalising a collective asset that is infeasible to capitalise individually – the advertisement market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B695D9B3-1F39-15F9-5558-CF95BE53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F6F67-9102-D10D-C4EE-B7F21103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F1B9-21D3-60D6-0F7A-08B43A4F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in all this, the money moved up the stack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82CF18-C12B-1A0C-DE89-F5F777FFC7BF}"/>
              </a:ext>
            </a:extLst>
          </p:cNvPr>
          <p:cNvSpPr/>
          <p:nvPr/>
        </p:nvSpPr>
        <p:spPr>
          <a:xfrm>
            <a:off x="6405207" y="2853552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337DC1D-B2DA-6D2E-7A6C-1E90E9B2FE13}"/>
              </a:ext>
            </a:extLst>
          </p:cNvPr>
          <p:cNvSpPr/>
          <p:nvPr/>
        </p:nvSpPr>
        <p:spPr>
          <a:xfrm>
            <a:off x="7643923" y="2791156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F2156-6BE5-E27D-7FCC-6F95765CEBB1}"/>
              </a:ext>
            </a:extLst>
          </p:cNvPr>
          <p:cNvSpPr txBox="1"/>
          <p:nvPr/>
        </p:nvSpPr>
        <p:spPr>
          <a:xfrm>
            <a:off x="6730410" y="480128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Max's Handwritin" pitchFamily="2" charset="0"/>
              </a:rPr>
              <a:t>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9C42A-B2E3-8220-D7A4-CFB815CE3882}"/>
              </a:ext>
            </a:extLst>
          </p:cNvPr>
          <p:cNvSpPr txBox="1"/>
          <p:nvPr/>
        </p:nvSpPr>
        <p:spPr>
          <a:xfrm>
            <a:off x="6570293" y="451404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Max's Handwritin" pitchFamily="2" charset="0"/>
              </a:rPr>
              <a:t>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6D720-67E1-0E3C-19AB-BD5878D213B5}"/>
              </a:ext>
            </a:extLst>
          </p:cNvPr>
          <p:cNvSpPr txBox="1"/>
          <p:nvPr/>
        </p:nvSpPr>
        <p:spPr>
          <a:xfrm>
            <a:off x="6528599" y="42522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27AC5-E26C-A5B5-4E54-46B13E7C6497}"/>
              </a:ext>
            </a:extLst>
          </p:cNvPr>
          <p:cNvSpPr txBox="1"/>
          <p:nvPr/>
        </p:nvSpPr>
        <p:spPr>
          <a:xfrm>
            <a:off x="6501230" y="287045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  <a:latin typeface="AhnbergHand" pitchFamily="2" charset="0"/>
              </a:rPr>
              <a:t>apps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5AC7923-F541-8FD9-72C9-208292E01BEC}"/>
              </a:ext>
            </a:extLst>
          </p:cNvPr>
          <p:cNvSpPr/>
          <p:nvPr/>
        </p:nvSpPr>
        <p:spPr>
          <a:xfrm>
            <a:off x="6502063" y="2816950"/>
            <a:ext cx="1088904" cy="13960"/>
          </a:xfrm>
          <a:custGeom>
            <a:avLst/>
            <a:gdLst>
              <a:gd name="connsiteX0" fmla="*/ 0 w 1088904"/>
              <a:gd name="connsiteY0" fmla="*/ 13960 h 13960"/>
              <a:gd name="connsiteX1" fmla="*/ 453710 w 1088904"/>
              <a:gd name="connsiteY1" fmla="*/ 6980 h 13960"/>
              <a:gd name="connsiteX2" fmla="*/ 1088904 w 1088904"/>
              <a:gd name="connsiteY2" fmla="*/ 0 h 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04" h="13960">
                <a:moveTo>
                  <a:pt x="0" y="13960"/>
                </a:moveTo>
                <a:lnTo>
                  <a:pt x="453710" y="6980"/>
                </a:lnTo>
                <a:lnTo>
                  <a:pt x="1088904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2DF9456-E608-B8CA-F684-871C90E61031}"/>
              </a:ext>
            </a:extLst>
          </p:cNvPr>
          <p:cNvSpPr/>
          <p:nvPr/>
        </p:nvSpPr>
        <p:spPr>
          <a:xfrm>
            <a:off x="6529984" y="4261984"/>
            <a:ext cx="1047023" cy="35200"/>
          </a:xfrm>
          <a:custGeom>
            <a:avLst/>
            <a:gdLst>
              <a:gd name="connsiteX0" fmla="*/ 0 w 1047023"/>
              <a:gd name="connsiteY0" fmla="*/ 13960 h 35200"/>
              <a:gd name="connsiteX1" fmla="*/ 425789 w 1047023"/>
              <a:gd name="connsiteY1" fmla="*/ 34901 h 35200"/>
              <a:gd name="connsiteX2" fmla="*/ 1047023 w 1047023"/>
              <a:gd name="connsiteY2" fmla="*/ 0 h 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3" h="35200">
                <a:moveTo>
                  <a:pt x="0" y="13960"/>
                </a:moveTo>
                <a:cubicBezTo>
                  <a:pt x="125642" y="25594"/>
                  <a:pt x="251285" y="37228"/>
                  <a:pt x="425789" y="34901"/>
                </a:cubicBezTo>
                <a:cubicBezTo>
                  <a:pt x="600293" y="32574"/>
                  <a:pt x="823658" y="16287"/>
                  <a:pt x="104702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1F145B7-87B7-1A16-1026-3EC1180B58C5}"/>
              </a:ext>
            </a:extLst>
          </p:cNvPr>
          <p:cNvSpPr/>
          <p:nvPr/>
        </p:nvSpPr>
        <p:spPr>
          <a:xfrm>
            <a:off x="6522082" y="4589517"/>
            <a:ext cx="956281" cy="38258"/>
          </a:xfrm>
          <a:custGeom>
            <a:avLst/>
            <a:gdLst>
              <a:gd name="connsiteX0" fmla="*/ 0 w 956281"/>
              <a:gd name="connsiteY0" fmla="*/ 34900 h 38258"/>
              <a:gd name="connsiteX1" fmla="*/ 530492 w 956281"/>
              <a:gd name="connsiteY1" fmla="*/ 34900 h 38258"/>
              <a:gd name="connsiteX2" fmla="*/ 956281 w 956281"/>
              <a:gd name="connsiteY2" fmla="*/ 0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281" h="38258">
                <a:moveTo>
                  <a:pt x="0" y="34900"/>
                </a:moveTo>
                <a:cubicBezTo>
                  <a:pt x="185556" y="37808"/>
                  <a:pt x="371112" y="40717"/>
                  <a:pt x="530492" y="34900"/>
                </a:cubicBezTo>
                <a:cubicBezTo>
                  <a:pt x="689872" y="29083"/>
                  <a:pt x="823076" y="14541"/>
                  <a:pt x="95628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53F6FAF-95EE-067F-A4EB-632BF6B9F443}"/>
              </a:ext>
            </a:extLst>
          </p:cNvPr>
          <p:cNvSpPr/>
          <p:nvPr/>
        </p:nvSpPr>
        <p:spPr>
          <a:xfrm>
            <a:off x="6446222" y="4828030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AEF3EB2-631C-2AAA-DC11-284550D2A4EE}"/>
              </a:ext>
            </a:extLst>
          </p:cNvPr>
          <p:cNvSpPr/>
          <p:nvPr/>
        </p:nvSpPr>
        <p:spPr>
          <a:xfrm>
            <a:off x="6439242" y="5114286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A98A9-FBD8-4A13-B07C-1224C77A08F1}"/>
              </a:ext>
            </a:extLst>
          </p:cNvPr>
          <p:cNvSpPr txBox="1"/>
          <p:nvPr/>
        </p:nvSpPr>
        <p:spPr>
          <a:xfrm>
            <a:off x="6598680" y="3616509"/>
            <a:ext cx="8258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Internal</a:t>
            </a:r>
          </a:p>
          <a:p>
            <a:r>
              <a:rPr lang="en-AU" sz="1050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 + </a:t>
            </a:r>
          </a:p>
          <a:p>
            <a:r>
              <a:rPr lang="en-AU" sz="1050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session 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8632A-50D1-AA9A-E037-43ADDD78DFCE}"/>
              </a:ext>
            </a:extLst>
          </p:cNvPr>
          <p:cNvSpPr txBox="1"/>
          <p:nvPr/>
        </p:nvSpPr>
        <p:spPr>
          <a:xfrm>
            <a:off x="5348885" y="297175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  <a:latin typeface="AhnbergHand" pitchFamily="2" charset="0"/>
              </a:rPr>
              <a:t>$$$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E339BD0-7D85-E347-7761-E4A505B7DF0F}"/>
              </a:ext>
            </a:extLst>
          </p:cNvPr>
          <p:cNvSpPr/>
          <p:nvPr/>
        </p:nvSpPr>
        <p:spPr>
          <a:xfrm>
            <a:off x="2405900" y="2755348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A6FECA9-32A2-54B9-4BA7-66C227672BAC}"/>
              </a:ext>
            </a:extLst>
          </p:cNvPr>
          <p:cNvSpPr/>
          <p:nvPr/>
        </p:nvSpPr>
        <p:spPr>
          <a:xfrm>
            <a:off x="3644616" y="2692952"/>
            <a:ext cx="13960" cy="2261570"/>
          </a:xfrm>
          <a:custGeom>
            <a:avLst/>
            <a:gdLst>
              <a:gd name="connsiteX0" fmla="*/ 0 w 13960"/>
              <a:gd name="connsiteY0" fmla="*/ 0 h 2261570"/>
              <a:gd name="connsiteX1" fmla="*/ 13960 w 13960"/>
              <a:gd name="connsiteY1" fmla="*/ 691036 h 2261570"/>
              <a:gd name="connsiteX2" fmla="*/ 0 w 13960"/>
              <a:gd name="connsiteY2" fmla="*/ 2261570 h 22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0" h="2261570">
                <a:moveTo>
                  <a:pt x="0" y="0"/>
                </a:moveTo>
                <a:cubicBezTo>
                  <a:pt x="6980" y="157054"/>
                  <a:pt x="13960" y="314108"/>
                  <a:pt x="13960" y="691036"/>
                </a:cubicBezTo>
                <a:cubicBezTo>
                  <a:pt x="13960" y="1067964"/>
                  <a:pt x="6980" y="1664767"/>
                  <a:pt x="0" y="226157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0B5CE-B11C-B676-1914-547BCD3C72E3}"/>
              </a:ext>
            </a:extLst>
          </p:cNvPr>
          <p:cNvSpPr txBox="1"/>
          <p:nvPr/>
        </p:nvSpPr>
        <p:spPr>
          <a:xfrm>
            <a:off x="2731103" y="46263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Max's Handwritin" pitchFamily="2" charset="0"/>
              </a:rPr>
              <a:t>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10007-5530-FC1D-AF9C-5E3F34D87090}"/>
              </a:ext>
            </a:extLst>
          </p:cNvPr>
          <p:cNvSpPr txBox="1"/>
          <p:nvPr/>
        </p:nvSpPr>
        <p:spPr>
          <a:xfrm>
            <a:off x="2475765" y="3739708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AhnbergHand" pitchFamily="2" charset="0"/>
              </a:rPr>
              <a:t>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0A177D-A5C8-65BC-305C-658880575D1C}"/>
              </a:ext>
            </a:extLst>
          </p:cNvPr>
          <p:cNvSpPr txBox="1"/>
          <p:nvPr/>
        </p:nvSpPr>
        <p:spPr>
          <a:xfrm>
            <a:off x="2567747" y="31519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Max's Handwritin" pitchFamily="2" charset="0"/>
              </a:rPr>
              <a:t>transport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D08DC1-7730-2C16-B6ED-0AF62C28725B}"/>
              </a:ext>
            </a:extLst>
          </p:cNvPr>
          <p:cNvSpPr txBox="1"/>
          <p:nvPr/>
        </p:nvSpPr>
        <p:spPr>
          <a:xfrm>
            <a:off x="2724391" y="272572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  <a:latin typeface="Max's Handwritin" pitchFamily="2" charset="0"/>
              </a:rPr>
              <a:t>apps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F313D26-D78A-3FF1-6DD3-7E41034B7E5E}"/>
              </a:ext>
            </a:extLst>
          </p:cNvPr>
          <p:cNvSpPr/>
          <p:nvPr/>
        </p:nvSpPr>
        <p:spPr>
          <a:xfrm>
            <a:off x="2502756" y="2718746"/>
            <a:ext cx="1088904" cy="13960"/>
          </a:xfrm>
          <a:custGeom>
            <a:avLst/>
            <a:gdLst>
              <a:gd name="connsiteX0" fmla="*/ 0 w 1088904"/>
              <a:gd name="connsiteY0" fmla="*/ 13960 h 13960"/>
              <a:gd name="connsiteX1" fmla="*/ 453710 w 1088904"/>
              <a:gd name="connsiteY1" fmla="*/ 6980 h 13960"/>
              <a:gd name="connsiteX2" fmla="*/ 1088904 w 1088904"/>
              <a:gd name="connsiteY2" fmla="*/ 0 h 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04" h="13960">
                <a:moveTo>
                  <a:pt x="0" y="13960"/>
                </a:moveTo>
                <a:lnTo>
                  <a:pt x="453710" y="6980"/>
                </a:lnTo>
                <a:lnTo>
                  <a:pt x="1088904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8E2E467-3182-7B63-32C3-E34310C66290}"/>
              </a:ext>
            </a:extLst>
          </p:cNvPr>
          <p:cNvSpPr/>
          <p:nvPr/>
        </p:nvSpPr>
        <p:spPr>
          <a:xfrm>
            <a:off x="2523697" y="3173250"/>
            <a:ext cx="1047023" cy="35200"/>
          </a:xfrm>
          <a:custGeom>
            <a:avLst/>
            <a:gdLst>
              <a:gd name="connsiteX0" fmla="*/ 0 w 1047023"/>
              <a:gd name="connsiteY0" fmla="*/ 13960 h 35200"/>
              <a:gd name="connsiteX1" fmla="*/ 425789 w 1047023"/>
              <a:gd name="connsiteY1" fmla="*/ 34901 h 35200"/>
              <a:gd name="connsiteX2" fmla="*/ 1047023 w 1047023"/>
              <a:gd name="connsiteY2" fmla="*/ 0 h 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3" h="35200">
                <a:moveTo>
                  <a:pt x="0" y="13960"/>
                </a:moveTo>
                <a:cubicBezTo>
                  <a:pt x="125642" y="25594"/>
                  <a:pt x="251285" y="37228"/>
                  <a:pt x="425789" y="34901"/>
                </a:cubicBezTo>
                <a:cubicBezTo>
                  <a:pt x="600293" y="32574"/>
                  <a:pt x="823658" y="16287"/>
                  <a:pt x="104702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C81EED6-E7C7-E4E2-6FF3-6F42499E5EFA}"/>
              </a:ext>
            </a:extLst>
          </p:cNvPr>
          <p:cNvSpPr/>
          <p:nvPr/>
        </p:nvSpPr>
        <p:spPr>
          <a:xfrm>
            <a:off x="2593498" y="3431516"/>
            <a:ext cx="956281" cy="38258"/>
          </a:xfrm>
          <a:custGeom>
            <a:avLst/>
            <a:gdLst>
              <a:gd name="connsiteX0" fmla="*/ 0 w 956281"/>
              <a:gd name="connsiteY0" fmla="*/ 34900 h 38258"/>
              <a:gd name="connsiteX1" fmla="*/ 530492 w 956281"/>
              <a:gd name="connsiteY1" fmla="*/ 34900 h 38258"/>
              <a:gd name="connsiteX2" fmla="*/ 956281 w 956281"/>
              <a:gd name="connsiteY2" fmla="*/ 0 h 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6281" h="38258">
                <a:moveTo>
                  <a:pt x="0" y="34900"/>
                </a:moveTo>
                <a:cubicBezTo>
                  <a:pt x="185556" y="37808"/>
                  <a:pt x="371112" y="40717"/>
                  <a:pt x="530492" y="34900"/>
                </a:cubicBezTo>
                <a:cubicBezTo>
                  <a:pt x="689872" y="29083"/>
                  <a:pt x="823076" y="14541"/>
                  <a:pt x="95628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2C7504A-307B-58B4-71D2-511E404C35B2}"/>
              </a:ext>
            </a:extLst>
          </p:cNvPr>
          <p:cNvSpPr/>
          <p:nvPr/>
        </p:nvSpPr>
        <p:spPr>
          <a:xfrm>
            <a:off x="2439935" y="4541360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77096C-00BD-E396-44A5-28F6AAA7246F}"/>
              </a:ext>
            </a:extLst>
          </p:cNvPr>
          <p:cNvSpPr txBox="1"/>
          <p:nvPr/>
        </p:nvSpPr>
        <p:spPr>
          <a:xfrm>
            <a:off x="1323795" y="371248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AhnbergHand" pitchFamily="2" charset="0"/>
              </a:rPr>
              <a:t>$$$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AFDE26F-8F61-3CBB-4528-C5A2CED1FF55}"/>
              </a:ext>
            </a:extLst>
          </p:cNvPr>
          <p:cNvSpPr/>
          <p:nvPr/>
        </p:nvSpPr>
        <p:spPr>
          <a:xfrm>
            <a:off x="2439935" y="5016082"/>
            <a:ext cx="1130785" cy="28010"/>
          </a:xfrm>
          <a:custGeom>
            <a:avLst/>
            <a:gdLst>
              <a:gd name="connsiteX0" fmla="*/ 0 w 1130785"/>
              <a:gd name="connsiteY0" fmla="*/ 0 h 28010"/>
              <a:gd name="connsiteX1" fmla="*/ 293166 w 1130785"/>
              <a:gd name="connsiteY1" fmla="*/ 13960 h 28010"/>
              <a:gd name="connsiteX2" fmla="*/ 872519 w 1130785"/>
              <a:gd name="connsiteY2" fmla="*/ 27921 h 28010"/>
              <a:gd name="connsiteX3" fmla="*/ 1130785 w 1130785"/>
              <a:gd name="connsiteY3" fmla="*/ 6980 h 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785" h="28010">
                <a:moveTo>
                  <a:pt x="0" y="0"/>
                </a:moveTo>
                <a:cubicBezTo>
                  <a:pt x="73873" y="4653"/>
                  <a:pt x="293166" y="13960"/>
                  <a:pt x="293166" y="13960"/>
                </a:cubicBezTo>
                <a:cubicBezTo>
                  <a:pt x="438586" y="18613"/>
                  <a:pt x="732916" y="29084"/>
                  <a:pt x="872519" y="27921"/>
                </a:cubicBezTo>
                <a:cubicBezTo>
                  <a:pt x="1012122" y="26758"/>
                  <a:pt x="1071453" y="16869"/>
                  <a:pt x="1130785" y="69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EBD8B22-5531-673F-EED3-5F10211BDF73}"/>
              </a:ext>
            </a:extLst>
          </p:cNvPr>
          <p:cNvSpPr/>
          <p:nvPr/>
        </p:nvSpPr>
        <p:spPr>
          <a:xfrm>
            <a:off x="2067471" y="3795583"/>
            <a:ext cx="268941" cy="386853"/>
          </a:xfrm>
          <a:custGeom>
            <a:avLst/>
            <a:gdLst>
              <a:gd name="connsiteX0" fmla="*/ 0 w 268941"/>
              <a:gd name="connsiteY0" fmla="*/ 107640 h 386853"/>
              <a:gd name="connsiteX1" fmla="*/ 242047 w 268941"/>
              <a:gd name="connsiteY1" fmla="*/ 116605 h 386853"/>
              <a:gd name="connsiteX2" fmla="*/ 98611 w 268941"/>
              <a:gd name="connsiteY2" fmla="*/ 64 h 386853"/>
              <a:gd name="connsiteX3" fmla="*/ 268941 w 268941"/>
              <a:gd name="connsiteY3" fmla="*/ 134534 h 386853"/>
              <a:gd name="connsiteX4" fmla="*/ 98611 w 268941"/>
              <a:gd name="connsiteY4" fmla="*/ 385546 h 386853"/>
              <a:gd name="connsiteX5" fmla="*/ 233082 w 268941"/>
              <a:gd name="connsiteY5" fmla="*/ 233146 h 386853"/>
              <a:gd name="connsiteX6" fmla="*/ 35858 w 268941"/>
              <a:gd name="connsiteY6" fmla="*/ 233146 h 3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41" h="386853">
                <a:moveTo>
                  <a:pt x="0" y="107640"/>
                </a:moveTo>
                <a:cubicBezTo>
                  <a:pt x="112806" y="121087"/>
                  <a:pt x="225612" y="134534"/>
                  <a:pt x="242047" y="116605"/>
                </a:cubicBezTo>
                <a:cubicBezTo>
                  <a:pt x="258482" y="98676"/>
                  <a:pt x="94129" y="-2924"/>
                  <a:pt x="98611" y="64"/>
                </a:cubicBezTo>
                <a:cubicBezTo>
                  <a:pt x="103093" y="3052"/>
                  <a:pt x="268941" y="70287"/>
                  <a:pt x="268941" y="134534"/>
                </a:cubicBezTo>
                <a:cubicBezTo>
                  <a:pt x="268941" y="198781"/>
                  <a:pt x="104587" y="369111"/>
                  <a:pt x="98611" y="385546"/>
                </a:cubicBezTo>
                <a:cubicBezTo>
                  <a:pt x="92635" y="401981"/>
                  <a:pt x="243541" y="258546"/>
                  <a:pt x="233082" y="233146"/>
                </a:cubicBezTo>
                <a:cubicBezTo>
                  <a:pt x="222623" y="207746"/>
                  <a:pt x="129240" y="220446"/>
                  <a:pt x="35858" y="2331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0335297-3B63-B346-B15C-4FAA33367B21}"/>
              </a:ext>
            </a:extLst>
          </p:cNvPr>
          <p:cNvSpPr/>
          <p:nvPr/>
        </p:nvSpPr>
        <p:spPr>
          <a:xfrm>
            <a:off x="6109788" y="3015023"/>
            <a:ext cx="268941" cy="386853"/>
          </a:xfrm>
          <a:custGeom>
            <a:avLst/>
            <a:gdLst>
              <a:gd name="connsiteX0" fmla="*/ 0 w 268941"/>
              <a:gd name="connsiteY0" fmla="*/ 107640 h 386853"/>
              <a:gd name="connsiteX1" fmla="*/ 242047 w 268941"/>
              <a:gd name="connsiteY1" fmla="*/ 116605 h 386853"/>
              <a:gd name="connsiteX2" fmla="*/ 98611 w 268941"/>
              <a:gd name="connsiteY2" fmla="*/ 64 h 386853"/>
              <a:gd name="connsiteX3" fmla="*/ 268941 w 268941"/>
              <a:gd name="connsiteY3" fmla="*/ 134534 h 386853"/>
              <a:gd name="connsiteX4" fmla="*/ 98611 w 268941"/>
              <a:gd name="connsiteY4" fmla="*/ 385546 h 386853"/>
              <a:gd name="connsiteX5" fmla="*/ 233082 w 268941"/>
              <a:gd name="connsiteY5" fmla="*/ 233146 h 386853"/>
              <a:gd name="connsiteX6" fmla="*/ 35858 w 268941"/>
              <a:gd name="connsiteY6" fmla="*/ 233146 h 3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941" h="386853">
                <a:moveTo>
                  <a:pt x="0" y="107640"/>
                </a:moveTo>
                <a:cubicBezTo>
                  <a:pt x="112806" y="121087"/>
                  <a:pt x="225612" y="134534"/>
                  <a:pt x="242047" y="116605"/>
                </a:cubicBezTo>
                <a:cubicBezTo>
                  <a:pt x="258482" y="98676"/>
                  <a:pt x="94129" y="-2924"/>
                  <a:pt x="98611" y="64"/>
                </a:cubicBezTo>
                <a:cubicBezTo>
                  <a:pt x="103093" y="3052"/>
                  <a:pt x="268941" y="70287"/>
                  <a:pt x="268941" y="134534"/>
                </a:cubicBezTo>
                <a:cubicBezTo>
                  <a:pt x="268941" y="198781"/>
                  <a:pt x="104587" y="369111"/>
                  <a:pt x="98611" y="385546"/>
                </a:cubicBezTo>
                <a:cubicBezTo>
                  <a:pt x="92635" y="401981"/>
                  <a:pt x="243541" y="258546"/>
                  <a:pt x="233082" y="233146"/>
                </a:cubicBezTo>
                <a:cubicBezTo>
                  <a:pt x="222623" y="207746"/>
                  <a:pt x="129240" y="220446"/>
                  <a:pt x="35858" y="23314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3CF36B9-54E1-25D8-07EB-04AB1C8FC314}"/>
              </a:ext>
            </a:extLst>
          </p:cNvPr>
          <p:cNvSpPr/>
          <p:nvPr/>
        </p:nvSpPr>
        <p:spPr>
          <a:xfrm rot="20268063">
            <a:off x="4182532" y="3367344"/>
            <a:ext cx="951077" cy="771269"/>
          </a:xfrm>
          <a:custGeom>
            <a:avLst/>
            <a:gdLst>
              <a:gd name="connsiteX0" fmla="*/ 0 w 951077"/>
              <a:gd name="connsiteY0" fmla="*/ 149296 h 771269"/>
              <a:gd name="connsiteX1" fmla="*/ 580571 w 951077"/>
              <a:gd name="connsiteY1" fmla="*/ 142039 h 771269"/>
              <a:gd name="connsiteX2" fmla="*/ 508000 w 951077"/>
              <a:gd name="connsiteY2" fmla="*/ 4154 h 771269"/>
              <a:gd name="connsiteX3" fmla="*/ 950686 w 951077"/>
              <a:gd name="connsiteY3" fmla="*/ 323468 h 771269"/>
              <a:gd name="connsiteX4" fmla="*/ 587829 w 951077"/>
              <a:gd name="connsiteY4" fmla="*/ 766154 h 771269"/>
              <a:gd name="connsiteX5" fmla="*/ 674914 w 951077"/>
              <a:gd name="connsiteY5" fmla="*/ 562954 h 771269"/>
              <a:gd name="connsiteX6" fmla="*/ 58057 w 951077"/>
              <a:gd name="connsiteY6" fmla="*/ 541182 h 77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077" h="771269">
                <a:moveTo>
                  <a:pt x="0" y="149296"/>
                </a:moveTo>
                <a:cubicBezTo>
                  <a:pt x="247952" y="157762"/>
                  <a:pt x="495904" y="166229"/>
                  <a:pt x="580571" y="142039"/>
                </a:cubicBezTo>
                <a:cubicBezTo>
                  <a:pt x="665238" y="117849"/>
                  <a:pt x="446314" y="-26084"/>
                  <a:pt x="508000" y="4154"/>
                </a:cubicBezTo>
                <a:cubicBezTo>
                  <a:pt x="569686" y="34392"/>
                  <a:pt x="937381" y="196468"/>
                  <a:pt x="950686" y="323468"/>
                </a:cubicBezTo>
                <a:cubicBezTo>
                  <a:pt x="963991" y="450468"/>
                  <a:pt x="633791" y="726240"/>
                  <a:pt x="587829" y="766154"/>
                </a:cubicBezTo>
                <a:cubicBezTo>
                  <a:pt x="541867" y="806068"/>
                  <a:pt x="763209" y="600449"/>
                  <a:pt x="674914" y="562954"/>
                </a:cubicBezTo>
                <a:cubicBezTo>
                  <a:pt x="586619" y="525459"/>
                  <a:pt x="322338" y="533320"/>
                  <a:pt x="58057" y="54118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43DED-1EB3-0122-FDD7-E8609C47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4101-00A8-3CFF-93BD-A75AF2CB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who pays?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67B7-2C49-5052-24EB-996C6D6C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need to make the investment to switch to a dual stack mode that includes IPv6</a:t>
            </a:r>
          </a:p>
          <a:p>
            <a:r>
              <a:rPr lang="en-US" dirty="0"/>
              <a:t>But neither the user base nor the content world really care</a:t>
            </a:r>
          </a:p>
          <a:p>
            <a:pPr lvl="1"/>
            <a:r>
              <a:rPr lang="en-US" dirty="0"/>
              <a:t>And they are certainly not going to pay a premium to the network operator for IPv6</a:t>
            </a:r>
          </a:p>
          <a:p>
            <a:r>
              <a:rPr lang="en-US" dirty="0"/>
              <a:t>And in the application service world, IP addresses are </a:t>
            </a:r>
            <a:r>
              <a:rPr lang="en-US" b="1" dirty="0"/>
              <a:t>not</a:t>
            </a:r>
            <a:r>
              <a:rPr lang="en-US" dirty="0"/>
              <a:t> the critical resource</a:t>
            </a:r>
          </a:p>
          <a:p>
            <a:r>
              <a:rPr lang="en-US" dirty="0"/>
              <a:t>We’ve changed the “currency” of networks!</a:t>
            </a:r>
          </a:p>
        </p:txBody>
      </p:sp>
    </p:spTree>
    <p:extLst>
      <p:ext uri="{BB962C8B-B14F-4D97-AF65-F5344CB8AC3E}">
        <p14:creationId xmlns:p14="http://schemas.microsoft.com/office/powerpoint/2010/main" val="394262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0897-7DA0-5AB6-90BD-4B1C5875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unexpected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8FEB-0697-F725-0B28-C20A4F9F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the early nineties when the Internet was just picking up momentum NOBODY could conceive that a transition to IPv6 would take longer than five years  - tops!</a:t>
            </a:r>
          </a:p>
          <a:p>
            <a:r>
              <a:rPr lang="en-US" dirty="0"/>
              <a:t>A total timeframe to complete this transition from start to finish of fifty years was unthinkable!</a:t>
            </a:r>
          </a:p>
          <a:p>
            <a:r>
              <a:rPr lang="en-US" dirty="0"/>
              <a:t>But that is where we are</a:t>
            </a:r>
          </a:p>
          <a:p>
            <a:r>
              <a:rPr lang="en-US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63303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2C64-72B8-3FCE-604F-708F9C52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C4A2-D97E-A45B-DE38-B8DB458E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Network of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158-C3F0-B140-BFD4-3D9DC8A25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Today’s public Internet is largely a service delivery network using CDNs to push content and service as close to the user as possible</a:t>
            </a:r>
          </a:p>
          <a:p>
            <a:r>
              <a:rPr lang="en-AU" dirty="0"/>
              <a:t>The multiplexing of multiple services onto underlying service platforms is an application-level function tied largely to TLS and service selection using SNI</a:t>
            </a:r>
          </a:p>
          <a:p>
            <a:r>
              <a:rPr lang="en-AU" dirty="0"/>
              <a:t>The DNS is now used to perform “closest match” service platform selection, supplanting the role of routing</a:t>
            </a:r>
          </a:p>
          <a:p>
            <a:pPr lvl="1"/>
            <a:r>
              <a:rPr lang="en-AU" dirty="0"/>
              <a:t>Most large CDNs run a BGP routing table with an average AS Path Length that is intended to converge to 1!</a:t>
            </a:r>
          </a:p>
        </p:txBody>
      </p:sp>
    </p:spTree>
    <p:extLst>
      <p:ext uri="{BB962C8B-B14F-4D97-AF65-F5344CB8AC3E}">
        <p14:creationId xmlns:p14="http://schemas.microsoft.com/office/powerpoint/2010/main" val="3005906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1D74-53F8-F335-B59C-EFA73CB9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FC60-18D5-D86D-FD25-A5AD3AE0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Routing? Or Switching?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DC006-39D3-A197-CB3D-AFC809FE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Let me repeat that, because it’s important:</a:t>
            </a:r>
          </a:p>
          <a:p>
            <a:pPr lvl="1"/>
            <a:r>
              <a:rPr lang="en-AU" dirty="0"/>
              <a:t>Most large CDNs run a BGP routing table with an average AS Path Length that is converging to a value of  1!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r>
              <a:rPr lang="en-AU" dirty="0"/>
              <a:t>The DNS is now used to perform “closest match” service platform selection, supplanting the role of routing</a:t>
            </a:r>
          </a:p>
          <a:p>
            <a:r>
              <a:rPr lang="en-AU" dirty="0"/>
              <a:t>By volume, most of today’s Internet traffic is switched, not routed across the inter-AS space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96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AEA0A-D677-1E09-537F-8C574AF6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4AB0-2EF6-7FEB-30BC-1F336560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new Internet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8840-DA49-F3A8-5EBD-E8E63320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We’ve moved from end-to-end peer networks to client/server asymmetric networks</a:t>
            </a:r>
          </a:p>
          <a:p>
            <a:r>
              <a:rPr lang="en-AU" dirty="0"/>
              <a:t>We’ve replaced single platform servers-plus-network to replicated servers-minus-network with CDNs</a:t>
            </a:r>
          </a:p>
          <a:p>
            <a:r>
              <a:rPr lang="en-AU" dirty="0"/>
              <a:t>Clients aren’t identified with a unique public IP address – clients  are inside NATs are uniquely identified only in a local context</a:t>
            </a:r>
          </a:p>
          <a:p>
            <a:r>
              <a:rPr lang="en-AU" dirty="0"/>
              <a:t>Individual services aren’t identified with a unique public IP address – services are identified in the DNS</a:t>
            </a:r>
          </a:p>
        </p:txBody>
      </p:sp>
    </p:spTree>
    <p:extLst>
      <p:ext uri="{BB962C8B-B14F-4D97-AF65-F5344CB8AC3E}">
        <p14:creationId xmlns:p14="http://schemas.microsoft.com/office/powerpoint/2010/main" val="4241845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D59D7-C9AB-2AF2-8283-934CA7986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9957-7940-1E53-F76C-5D0380C4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new Internet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4521-91F3-8BDA-5116-B80FCF97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We’ve moved from end-to-end peer networks to client/server asymmetric networks</a:t>
            </a:r>
          </a:p>
          <a:p>
            <a:r>
              <a:rPr lang="en-AU" dirty="0"/>
              <a:t>We’ve replaced single platform servers-plus-network to replicated servers-minus-network with CDNs</a:t>
            </a:r>
          </a:p>
          <a:p>
            <a:r>
              <a:rPr lang="en-AU" dirty="0"/>
              <a:t>Clients aren’t identified with a unique public IP address – clients  are inside NATs are uniquely identified only in a local context</a:t>
            </a:r>
          </a:p>
          <a:p>
            <a:r>
              <a:rPr lang="en-AU" dirty="0"/>
              <a:t>Individual services aren’t identified with a unique public IP address – services are identified in </a:t>
            </a:r>
            <a:r>
              <a:rPr lang="en-AU"/>
              <a:t>the DNS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90437-5B80-EBED-02B1-580E75B47938}"/>
              </a:ext>
            </a:extLst>
          </p:cNvPr>
          <p:cNvSpPr txBox="1"/>
          <p:nvPr/>
        </p:nvSpPr>
        <p:spPr>
          <a:xfrm rot="20939396">
            <a:off x="1669143" y="2505372"/>
            <a:ext cx="764177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hnbergHand" pitchFamily="2" charset="0"/>
              </a:rPr>
              <a:t>We’ve moved from address-based networks to name-based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75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07C4-6DC9-AB69-544F-F3BCB3CA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293A-F2B9-7636-63D5-639B703F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am I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937A-642E-4EE6-F77C-711FAA6C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slow uptake of IPv6 is not because this industry is chronically stupid or short sighted</a:t>
            </a:r>
          </a:p>
          <a:p>
            <a:r>
              <a:rPr lang="en-AU" dirty="0"/>
              <a:t>There is something else going on here…</a:t>
            </a:r>
          </a:p>
        </p:txBody>
      </p:sp>
    </p:spTree>
    <p:extLst>
      <p:ext uri="{BB962C8B-B14F-4D97-AF65-F5344CB8AC3E}">
        <p14:creationId xmlns:p14="http://schemas.microsoft.com/office/powerpoint/2010/main" val="1876938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A318-8D72-A908-EC4B-B50A8ED8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1F24-170C-DC67-6D53-A97EA2A8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am I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E619-1753-3234-6D41-FC043520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IPv6 alone is not critical to a large set of end user service delivery environments</a:t>
            </a:r>
          </a:p>
          <a:p>
            <a:r>
              <a:rPr lang="en-AU" dirty="0"/>
              <a:t>We’ve been able to take a 1980’s address-based architecture and scale it more than a billion-fold by altering the core reliance on distinguisher tokens within the network from addresses to names</a:t>
            </a:r>
          </a:p>
          <a:p>
            <a:pPr lvl="1"/>
            <a:r>
              <a:rPr lang="en-AU" dirty="0"/>
              <a:t>There was no real lasting benefit in trying to leap across to just another 1980’s address-based architecture (with only a few annoyingly stupid differences, apart from longer addresses!)</a:t>
            </a:r>
          </a:p>
        </p:txBody>
      </p:sp>
    </p:spTree>
    <p:extLst>
      <p:ext uri="{BB962C8B-B14F-4D97-AF65-F5344CB8AC3E}">
        <p14:creationId xmlns:p14="http://schemas.microsoft.com/office/powerpoint/2010/main" val="3015379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799D1-75EC-D7C6-4456-77465D35D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79C0-408A-9B87-02A3-D5217E65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Internet: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570F-EF68-F657-6D9B-5ECBCE7D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Names Matter</a:t>
            </a:r>
          </a:p>
          <a:p>
            <a:r>
              <a:rPr lang="en-AU" dirty="0"/>
              <a:t>The DNS Matters</a:t>
            </a:r>
          </a:p>
          <a:p>
            <a:endParaRPr lang="en-AU" dirty="0"/>
          </a:p>
          <a:p>
            <a:r>
              <a:rPr lang="en-AU" dirty="0"/>
              <a:t>Addresses - not so much</a:t>
            </a:r>
          </a:p>
          <a:p>
            <a:r>
              <a:rPr lang="en-AU" dirty="0"/>
              <a:t>Address-based Routing - not so much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343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fig1">
            <a:extLst>
              <a:ext uri="{FF2B5EF4-FFF2-40B4-BE49-F238E27FC236}">
                <a16:creationId xmlns:a16="http://schemas.microsoft.com/office/drawing/2014/main" id="{E9028A3E-0FAE-B320-7A73-5CBAA314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9" y="425451"/>
            <a:ext cx="4530725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4EAEFA19-F970-3CF8-0186-11426AC47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4000" dirty="0">
                <a:ea typeface="ＭＳ Ｐゴシック" panose="020B0600070205080204" pitchFamily="34" charset="-128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4512-7AB2-AE60-1948-7BF0698B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AU" dirty="0"/>
              <a:t>The Internet was only just gathering momentum in 1990 we were told that the address plan had just a few years to run before the Class B address pool would be fully depleted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40F2E-CE44-0341-F0CE-E0472AA8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started early</a:t>
            </a:r>
          </a:p>
        </p:txBody>
      </p:sp>
      <p:pic>
        <p:nvPicPr>
          <p:cNvPr id="5" name="Picture 4" descr="A graph and a graph on a paper&#10;&#10;Description automatically generated with medium confidence">
            <a:extLst>
              <a:ext uri="{FF2B5EF4-FFF2-40B4-BE49-F238E27FC236}">
                <a16:creationId xmlns:a16="http://schemas.microsoft.com/office/drawing/2014/main" id="{49AA30BC-F381-386C-FDCA-7406272C2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779" y="3240572"/>
            <a:ext cx="5496875" cy="36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7E03D-415D-391C-511E-5F5F04BC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137D-8003-43E8-2FA8-9FB43A4C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We worked quickly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FA4A-796D-6DDD-906E-70610983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ROAD effort in the IETF had produced candidate </a:t>
            </a:r>
            <a:r>
              <a:rPr lang="en-AU" i="1" dirty="0" err="1"/>
              <a:t>IPng</a:t>
            </a:r>
            <a:r>
              <a:rPr lang="en-AU" dirty="0"/>
              <a:t> protocols by 1992</a:t>
            </a:r>
          </a:p>
          <a:p>
            <a:r>
              <a:rPr lang="en-AU" dirty="0"/>
              <a:t>And by 1994 we had managed reach a rough consensus on what to do…</a:t>
            </a:r>
          </a:p>
          <a:p>
            <a:pPr lvl="1"/>
            <a:r>
              <a:rPr lang="en-AU" dirty="0"/>
              <a:t>Reduce the speed of address runout by dropping Class A, B and C structured addresses  in address deployment and routing and replacing it by variable sized network/host identifiers</a:t>
            </a:r>
          </a:p>
          <a:p>
            <a:pPr lvl="1"/>
            <a:r>
              <a:rPr lang="en-AU" dirty="0"/>
              <a:t>Adopt a successor IP protocol with a larger address field…</a:t>
            </a:r>
          </a:p>
        </p:txBody>
      </p:sp>
    </p:spTree>
    <p:extLst>
      <p:ext uri="{BB962C8B-B14F-4D97-AF65-F5344CB8AC3E}">
        <p14:creationId xmlns:p14="http://schemas.microsoft.com/office/powerpoint/2010/main" val="393589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04FDE-EF57-ED18-4A9B-A64019F3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1" name="Rectangle 471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5" name="Rectangle 2">
            <a:extLst>
              <a:ext uri="{FF2B5EF4-FFF2-40B4-BE49-F238E27FC236}">
                <a16:creationId xmlns:a16="http://schemas.microsoft.com/office/drawing/2014/main" id="{25396E74-0A8A-FDC6-9508-55708EB41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b="1" dirty="0"/>
              <a:t>IPv6!</a:t>
            </a:r>
          </a:p>
        </p:txBody>
      </p:sp>
      <p:sp>
        <p:nvSpPr>
          <p:cNvPr id="471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3" descr="fig1">
            <a:extLst>
              <a:ext uri="{FF2B5EF4-FFF2-40B4-BE49-F238E27FC236}">
                <a16:creationId xmlns:a16="http://schemas.microsoft.com/office/drawing/2014/main" id="{59FF5641-39B5-340A-648C-C57DDDBD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r="2513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EECE3-C002-897C-91D0-C77D1857534D}"/>
              </a:ext>
            </a:extLst>
          </p:cNvPr>
          <p:cNvSpPr txBox="1"/>
          <p:nvPr/>
        </p:nvSpPr>
        <p:spPr>
          <a:xfrm>
            <a:off x="2247254" y="5083444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RFC 1883, December 1995</a:t>
            </a:r>
          </a:p>
        </p:txBody>
      </p:sp>
    </p:spTree>
    <p:extLst>
      <p:ext uri="{BB962C8B-B14F-4D97-AF65-F5344CB8AC3E}">
        <p14:creationId xmlns:p14="http://schemas.microsoft.com/office/powerpoint/2010/main" val="39284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1E97-5A58-EAAF-1190-743843C3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was incremental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BD2C-4169-CCC9-9357-9544CC22F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Minimal changes to IP:</a:t>
            </a:r>
          </a:p>
          <a:p>
            <a:pPr lvl="1"/>
            <a:r>
              <a:rPr lang="en-AU" dirty="0"/>
              <a:t>Expand the address fields four-fold to 128 bits</a:t>
            </a:r>
          </a:p>
          <a:p>
            <a:pPr lvl="2"/>
            <a:r>
              <a:rPr lang="en-AU" dirty="0"/>
              <a:t>64-bit network prefix, 64-bit interface identifier</a:t>
            </a:r>
          </a:p>
          <a:p>
            <a:pPr lvl="1"/>
            <a:r>
              <a:rPr lang="en-AU" dirty="0"/>
              <a:t>Remove packet fragmentation-on-the-fly</a:t>
            </a:r>
          </a:p>
          <a:p>
            <a:pPr lvl="1"/>
            <a:r>
              <a:rPr lang="en-AU" dirty="0"/>
              <a:t>Replace ARP with Multicast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It was NOT backward compatible with IPv4!</a:t>
            </a:r>
          </a:p>
        </p:txBody>
      </p:sp>
    </p:spTree>
    <p:extLst>
      <p:ext uri="{BB962C8B-B14F-4D97-AF65-F5344CB8AC3E}">
        <p14:creationId xmlns:p14="http://schemas.microsoft.com/office/powerpoint/2010/main" val="182812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2E288-3A9F-4944-3DF9-6C57777B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000" dirty="0"/>
              <a:t>Transition using Dual Stack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F6AB4-7BE4-85E4-2570-0CFCA7B0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AU" sz="1700" dirty="0"/>
              <a:t>The plan was that we needed to run some form of a “dual stack” transition process</a:t>
            </a:r>
          </a:p>
          <a:p>
            <a:pPr lvl="1"/>
            <a:r>
              <a:rPr lang="en-AU" sz="1700" dirty="0"/>
              <a:t>Network-level proxies/translators were deemed to be too insecure</a:t>
            </a:r>
          </a:p>
          <a:p>
            <a:r>
              <a:rPr lang="en-AU" sz="1700" dirty="0"/>
              <a:t>Which meant that we needed to equip EVERY host and EVERY network with two protocol stacks </a:t>
            </a:r>
          </a:p>
          <a:p>
            <a:r>
              <a:rPr lang="en-AU" sz="1700" dirty="0"/>
              <a:t>But the network was too big to ”just do it” so we devised a dual stack transition plan that allowed for piecemeal adoption</a:t>
            </a:r>
          </a:p>
          <a:p>
            <a:endParaRPr lang="en-US" sz="1700" dirty="0"/>
          </a:p>
        </p:txBody>
      </p:sp>
      <p:pic>
        <p:nvPicPr>
          <p:cNvPr id="4" name="Picture 3" descr="A couple of trains on tracks&#10;&#10;Description automatically generated">
            <a:extLst>
              <a:ext uri="{FF2B5EF4-FFF2-40B4-BE49-F238E27FC236}">
                <a16:creationId xmlns:a16="http://schemas.microsoft.com/office/drawing/2014/main" id="{204D1489-5CD3-B629-46D3-D61479F3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8" r="62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054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67578-A931-3EF7-60CB-E4925BD0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Problem Solved!</a:t>
            </a:r>
          </a:p>
        </p:txBody>
      </p:sp>
      <p:sp>
        <p:nvSpPr>
          <p:cNvPr id="10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7B4-4384-E34C-858E-7AF281592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AU" sz="1500"/>
              <a:t>We had a technology solution to address depletion</a:t>
            </a:r>
          </a:p>
          <a:p>
            <a:r>
              <a:rPr lang="en-AU" sz="1500"/>
              <a:t>Hosts preferred to use IPv6 when there was IPv6 available</a:t>
            </a:r>
          </a:p>
          <a:p>
            <a:r>
              <a:rPr lang="en-AU" sz="1500"/>
              <a:t>The transition would operate automatically as networks enabled IPv6 </a:t>
            </a:r>
          </a:p>
          <a:p>
            <a:endParaRPr lang="en-AU" sz="1500"/>
          </a:p>
          <a:p>
            <a:r>
              <a:rPr lang="en-AU" sz="1500"/>
              <a:t>So, we then shifted our collective attention elsewhere!</a:t>
            </a:r>
          </a:p>
          <a:p>
            <a:r>
              <a:rPr lang="en-AU" sz="1500"/>
              <a:t>For the next decade or so</a:t>
            </a:r>
          </a:p>
          <a:p>
            <a:r>
              <a:rPr lang="en-AU" sz="1500"/>
              <a:t>Until…</a:t>
            </a:r>
          </a:p>
          <a:p>
            <a:endParaRPr lang="en-US" sz="1500"/>
          </a:p>
        </p:txBody>
      </p:sp>
      <p:pic>
        <p:nvPicPr>
          <p:cNvPr id="1028" name="Picture 4" descr="Streamlined steam locomotives - Trains">
            <a:extLst>
              <a:ext uri="{FF2B5EF4-FFF2-40B4-BE49-F238E27FC236}">
                <a16:creationId xmlns:a16="http://schemas.microsoft.com/office/drawing/2014/main" id="{8F894EED-473B-168B-2CF7-A10AC63D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3495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5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14439</TotalTime>
  <Words>1902</Words>
  <Application>Microsoft Macintosh PowerPoint</Application>
  <PresentationFormat>Widescreen</PresentationFormat>
  <Paragraphs>201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AhnbergHand</vt:lpstr>
      <vt:lpstr>Aptos</vt:lpstr>
      <vt:lpstr>Aptos Display</vt:lpstr>
      <vt:lpstr>Arial</vt:lpstr>
      <vt:lpstr>Calibri</vt:lpstr>
      <vt:lpstr>Max's Handwritin</vt:lpstr>
      <vt:lpstr>Powderfinger Type</vt:lpstr>
      <vt:lpstr>Tahoma</vt:lpstr>
      <vt:lpstr>Vadim's Writing</vt:lpstr>
      <vt:lpstr>Office Theme</vt:lpstr>
      <vt:lpstr>Whatever happened to IPv6?</vt:lpstr>
      <vt:lpstr>Projecting IPv6 Adoption</vt:lpstr>
      <vt:lpstr>This is unexpected</vt:lpstr>
      <vt:lpstr>We started early</vt:lpstr>
      <vt:lpstr>We worked quickly</vt:lpstr>
      <vt:lpstr>IPv6!</vt:lpstr>
      <vt:lpstr>IPv6 was incremental</vt:lpstr>
      <vt:lpstr>Transition using Dual Stack</vt:lpstr>
      <vt:lpstr>Problem Solved!</vt:lpstr>
      <vt:lpstr>Accelerating Growth</vt:lpstr>
      <vt:lpstr>We had this plan …</vt:lpstr>
      <vt:lpstr>Something wasn’t right!</vt:lpstr>
      <vt:lpstr>The 2012 IPv6 Transition Plan </vt:lpstr>
      <vt:lpstr>What now?</vt:lpstr>
      <vt:lpstr>NATs</vt:lpstr>
      <vt:lpstr>Implications</vt:lpstr>
      <vt:lpstr>Not everyone is feeling the pressure to move to Dual Stack</vt:lpstr>
      <vt:lpstr>Why not?</vt:lpstr>
      <vt:lpstr>What’s driving change today? </vt:lpstr>
      <vt:lpstr>Abundant Capacity</vt:lpstr>
      <vt:lpstr>Abundant Compute Power</vt:lpstr>
      <vt:lpstr>Abundant Storage</vt:lpstr>
      <vt:lpstr>How can we use this abundance?</vt:lpstr>
      <vt:lpstr>Bigger</vt:lpstr>
      <vt:lpstr>Faster</vt:lpstr>
      <vt:lpstr>Better</vt:lpstr>
      <vt:lpstr>Cheaper</vt:lpstr>
      <vt:lpstr>And in all this, the money moved up the stack</vt:lpstr>
      <vt:lpstr>So, who pays?</vt:lpstr>
      <vt:lpstr>A Network of Names</vt:lpstr>
      <vt:lpstr>Is it Routing? Or Switching?</vt:lpstr>
      <vt:lpstr>A new Internet Architecture</vt:lpstr>
      <vt:lpstr>A new Internet Architecture</vt:lpstr>
      <vt:lpstr>What am I saying?</vt:lpstr>
      <vt:lpstr>What am I saying?</vt:lpstr>
      <vt:lpstr>Today’s Internet: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 Huston</dc:creator>
  <cp:lastModifiedBy>Geoff Huston</cp:lastModifiedBy>
  <cp:revision>21</cp:revision>
  <cp:lastPrinted>2024-11-21T00:27:37Z</cp:lastPrinted>
  <dcterms:created xsi:type="dcterms:W3CDTF">2024-09-14T05:10:54Z</dcterms:created>
  <dcterms:modified xsi:type="dcterms:W3CDTF">2025-02-23T07:13:36Z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2024-09-14T05:24:07Z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8099d623-9c2b-4672-9b7f-51fd3520793b</vt:lpwstr>
  </property>
  <property fmtid="{D5CDD505-2E9C-101B-9397-08002B2CF9AE}" pid="8" name="MSIP_Label_66ca7b2a-4f6d-4766-806a-1a0c76ea1c59_ContentBits">
    <vt:lpwstr>0</vt:lpwstr>
  </property>
</Properties>
</file>