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0"/>
  </p:notesMasterIdLst>
  <p:sldIdLst>
    <p:sldId id="269" r:id="rId5"/>
    <p:sldId id="270" r:id="rId6"/>
    <p:sldId id="271" r:id="rId7"/>
    <p:sldId id="272" r:id="rId8"/>
    <p:sldId id="273" r:id="rId9"/>
    <p:sldId id="274" r:id="rId10"/>
    <p:sldId id="275" r:id="rId11"/>
    <p:sldId id="289" r:id="rId12"/>
    <p:sldId id="276" r:id="rId13"/>
    <p:sldId id="277" r:id="rId14"/>
    <p:sldId id="278" r:id="rId15"/>
    <p:sldId id="279" r:id="rId16"/>
    <p:sldId id="290" r:id="rId17"/>
    <p:sldId id="280" r:id="rId18"/>
    <p:sldId id="281" r:id="rId19"/>
    <p:sldId id="282" r:id="rId20"/>
    <p:sldId id="283" r:id="rId21"/>
    <p:sldId id="291" r:id="rId22"/>
    <p:sldId id="284" r:id="rId23"/>
    <p:sldId id="288" r:id="rId24"/>
    <p:sldId id="285" r:id="rId25"/>
    <p:sldId id="292" r:id="rId26"/>
    <p:sldId id="286" r:id="rId27"/>
    <p:sldId id="287" r:id="rId28"/>
    <p:sldId id="268" r:id="rId29"/>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FE6"/>
          </a:solidFill>
        </a:fill>
      </a:tcStyle>
    </a:wholeTbl>
    <a:band2H>
      <a:tcTxStyle/>
      <a:tcStyle>
        <a:tcBdr/>
        <a:fill>
          <a:solidFill>
            <a:srgbClr val="E6E8F3"/>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CACE"/>
          </a:solidFill>
        </a:fill>
      </a:tcStyle>
    </a:wholeTbl>
    <a:band2H>
      <a:tcTxStyle/>
      <a:tcStyle>
        <a:tcBdr/>
        <a:fill>
          <a:solidFill>
            <a:srgbClr val="E9E6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DCA"/>
          </a:solidFill>
        </a:fill>
      </a:tcStyle>
    </a:wholeTbl>
    <a:band2H>
      <a:tcTxStyle/>
      <a:tcStyle>
        <a:tcBdr/>
        <a:fill>
          <a:solidFill>
            <a:srgbClr val="FFF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snapToObjects="1">
      <p:cViewPr varScale="1">
        <p:scale>
          <a:sx n="161" d="100"/>
          <a:sy n="161" d="100"/>
        </p:scale>
        <p:origin x="784" y="200"/>
      </p:cViewPr>
      <p:guideLst>
        <p:guide orient="horz" pos="1620"/>
        <p:guide pos="2880"/>
      </p:guideLst>
    </p:cSldViewPr>
  </p:slideViewPr>
  <p:notesTextViewPr>
    <p:cViewPr>
      <p:scale>
        <a:sx n="100" d="100"/>
        <a:sy n="100" d="100"/>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7" name="Shape 147"/>
          <p:cNvSpPr>
            <a:spLocks noGrp="1" noRot="1" noChangeAspect="1"/>
          </p:cNvSpPr>
          <p:nvPr>
            <p:ph type="sldImg"/>
          </p:nvPr>
        </p:nvSpPr>
        <p:spPr>
          <a:xfrm>
            <a:off x="1143000" y="685800"/>
            <a:ext cx="4572000" cy="3429000"/>
          </a:xfrm>
          <a:prstGeom prst="rect">
            <a:avLst/>
          </a:prstGeom>
        </p:spPr>
        <p:txBody>
          <a:bodyPr/>
          <a:lstStyle/>
          <a:p>
            <a:endParaRPr/>
          </a:p>
        </p:txBody>
      </p:sp>
      <p:sp>
        <p:nvSpPr>
          <p:cNvPr id="148" name="Shape 14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62432759"/>
      </p:ext>
    </p:extLst>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2" name="Title Text"/>
          <p:cNvSpPr txBox="1">
            <a:spLocks noGrp="1"/>
          </p:cNvSpPr>
          <p:nvPr>
            <p:ph type="title"/>
          </p:nvPr>
        </p:nvSpPr>
        <p:spPr>
          <a:xfrm>
            <a:off x="539551" y="497514"/>
            <a:ext cx="8208914" cy="1620180"/>
          </a:xfrm>
          <a:prstGeom prst="rect">
            <a:avLst/>
          </a:prstGeom>
        </p:spPr>
        <p:txBody>
          <a:bodyPr/>
          <a:lstStyle>
            <a:lvl1pPr>
              <a:defRPr sz="5400"/>
            </a:lvl1pPr>
          </a:lstStyle>
          <a:p>
            <a:r>
              <a:t>Title Text</a:t>
            </a:r>
          </a:p>
        </p:txBody>
      </p:sp>
      <p:sp>
        <p:nvSpPr>
          <p:cNvPr id="13" name="Body Level One…"/>
          <p:cNvSpPr txBox="1">
            <a:spLocks noGrp="1"/>
          </p:cNvSpPr>
          <p:nvPr>
            <p:ph type="body" sz="half" idx="1"/>
          </p:nvPr>
        </p:nvSpPr>
        <p:spPr>
          <a:xfrm>
            <a:off x="539551" y="2171700"/>
            <a:ext cx="8208914" cy="1314450"/>
          </a:xfrm>
          <a:prstGeom prst="rect">
            <a:avLst/>
          </a:prstGeom>
        </p:spPr>
        <p:txBody>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14" name="Slide Number"/>
          <p:cNvSpPr txBox="1">
            <a:spLocks noGrp="1"/>
          </p:cNvSpPr>
          <p:nvPr>
            <p:ph type="sldNum" sz="quarter" idx="2"/>
          </p:nvPr>
        </p:nvSpPr>
        <p:spPr>
          <a:xfrm>
            <a:off x="4419600" y="4487862"/>
            <a:ext cx="2133600"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pic>
        <p:nvPicPr>
          <p:cNvPr id="7"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113" name="Title Text"/>
          <p:cNvSpPr txBox="1">
            <a:spLocks noGrp="1"/>
          </p:cNvSpPr>
          <p:nvPr>
            <p:ph type="title"/>
          </p:nvPr>
        </p:nvSpPr>
        <p:spPr>
          <a:prstGeom prst="rect">
            <a:avLst/>
          </a:prstGeom>
        </p:spPr>
        <p:txBody>
          <a:bodyPr/>
          <a:lstStyle/>
          <a:p>
            <a:r>
              <a:t>Title Text</a:t>
            </a:r>
          </a:p>
        </p:txBody>
      </p:sp>
      <p:sp>
        <p:nvSpPr>
          <p:cNvPr id="114" name="Body Level One…"/>
          <p:cNvSpPr txBox="1">
            <a:spLocks noGrp="1"/>
          </p:cNvSpPr>
          <p:nvPr>
            <p:ph type="body" sz="half" idx="1"/>
          </p:nvPr>
        </p:nvSpPr>
        <p:spPr>
          <a:xfrm>
            <a:off x="395536" y="1200150"/>
            <a:ext cx="4104457" cy="3423829"/>
          </a:xfrm>
          <a:prstGeom prst="rect">
            <a:avLst/>
          </a:prstGeom>
        </p:spPr>
        <p:txBody>
          <a:bodyPr/>
          <a:lstStyle>
            <a:lvl1pPr>
              <a:defRPr sz="2000"/>
            </a:lvl1pPr>
            <a:lvl2pPr marL="563033" indent="-296333">
              <a:defRPr sz="2000"/>
            </a:lvl2pPr>
            <a:lvl3pPr marL="882650" indent="-349250">
              <a:defRPr sz="2000"/>
            </a:lvl3pPr>
            <a:lvl4pPr marL="1625600" indent="-254000">
              <a:defRPr sz="2000"/>
            </a:lvl4pPr>
            <a:lvl5pPr marL="2082800" indent="-254000">
              <a:defRPr sz="2000"/>
            </a:lvl5pPr>
          </a:lstStyle>
          <a:p>
            <a:r>
              <a:t>Body Level One</a:t>
            </a:r>
          </a:p>
          <a:p>
            <a:pPr lvl="1"/>
            <a:r>
              <a:t>Body Level Two</a:t>
            </a:r>
          </a:p>
          <a:p>
            <a:pPr lvl="2"/>
            <a:r>
              <a:t>Body Level Three</a:t>
            </a:r>
          </a:p>
          <a:p>
            <a:pPr lvl="3"/>
            <a:r>
              <a:t>Body Level Four</a:t>
            </a:r>
          </a:p>
          <a:p>
            <a:pPr lvl="4"/>
            <a:r>
              <a:t>Body Level Five</a:t>
            </a:r>
          </a:p>
        </p:txBody>
      </p:sp>
      <p:sp>
        <p:nvSpPr>
          <p:cNvPr id="115" name="Slide Number"/>
          <p:cNvSpPr txBox="1">
            <a:spLocks noGrp="1"/>
          </p:cNvSpPr>
          <p:nvPr>
            <p:ph type="sldNum" sz="quarter" idx="2"/>
          </p:nvPr>
        </p:nvSpPr>
        <p:spPr>
          <a:prstGeom prst="rect">
            <a:avLst/>
          </a:prstGeom>
        </p:spPr>
        <p:txBody>
          <a:bodyPr/>
          <a:lstStyle/>
          <a:p>
            <a:fld id="{86CB4B4D-7CA3-9044-876B-883B54F8677D}" type="slidenum">
              <a:t>‹#›</a:t>
            </a:fld>
            <a:endParaRPr dirty="0"/>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pic>
        <p:nvPicPr>
          <p:cNvPr id="6"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123" name="Title Text"/>
          <p:cNvSpPr txBox="1">
            <a:spLocks noGrp="1"/>
          </p:cNvSpPr>
          <p:nvPr>
            <p:ph type="title"/>
          </p:nvPr>
        </p:nvSpPr>
        <p:spPr>
          <a:prstGeom prst="rect">
            <a:avLst/>
          </a:prstGeom>
        </p:spPr>
        <p:txBody>
          <a:bodyPr/>
          <a:lstStyle/>
          <a:p>
            <a:r>
              <a:t>Title Text</a:t>
            </a:r>
          </a:p>
        </p:txBody>
      </p:sp>
      <p:sp>
        <p:nvSpPr>
          <p:cNvPr id="12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pic>
        <p:nvPicPr>
          <p:cNvPr id="5"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1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6" name="Slide Number"/>
          <p:cNvSpPr txBox="1">
            <a:spLocks/>
          </p:cNvSpPr>
          <p:nvPr userDrawn="1"/>
        </p:nvSpPr>
        <p:spPr>
          <a:xfrm>
            <a:off x="8979954" y="4980006"/>
            <a:ext cx="127001" cy="127001"/>
          </a:xfrm>
          <a:prstGeom prst="rect">
            <a:avLst/>
          </a:prstGeom>
          <a:ln w="12700">
            <a:miter lim="400000"/>
          </a:ln>
        </p:spPr>
        <p:txBody>
          <a:bodyPr wrap="none" lIns="0" tIns="0" rIns="0" bIns="0" anchor="b">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800" b="0" i="0" u="none" strike="noStrike" cap="none" spc="0" normalizeH="0" baseline="0">
                <a:ln>
                  <a:noFill/>
                </a:ln>
                <a:solidFill>
                  <a:srgbClr val="BFBFBF"/>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9pPr>
          </a:lstStyle>
          <a:p>
            <a:fld id="{86CB4B4D-7CA3-9044-876B-883B54F8677D}" type="slidenum">
              <a:rPr lang="uk-UA" smtClean="0"/>
              <a:pPr/>
              <a:t>‹#›</a:t>
            </a:fld>
            <a:endParaRPr lang="uk-UA"/>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140" name="APRICOT 2020_Powerpoint graphic 16-9 01 copy_APRICOT-2015_Powerpoint-graphic-02.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80439" cy="5162086"/>
          </a:xfrm>
          <a:prstGeom prst="rect">
            <a:avLst/>
          </a:prstGeom>
          <a:ln w="12700">
            <a:miter lim="400000"/>
          </a:ln>
        </p:spPr>
      </p:pic>
      <p:sp>
        <p:nvSpPr>
          <p:cNvPr id="4" name="Slide Number"/>
          <p:cNvSpPr txBox="1">
            <a:spLocks/>
          </p:cNvSpPr>
          <p:nvPr userDrawn="1"/>
        </p:nvSpPr>
        <p:spPr>
          <a:xfrm>
            <a:off x="8981503" y="4983031"/>
            <a:ext cx="127001" cy="127001"/>
          </a:xfrm>
          <a:prstGeom prst="rect">
            <a:avLst/>
          </a:prstGeom>
          <a:ln w="12700">
            <a:miter lim="400000"/>
          </a:ln>
        </p:spPr>
        <p:txBody>
          <a:bodyPr wrap="none" lIns="0" tIns="0" rIns="0" bIns="0" anchor="b">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r" defTabSz="914400" rtl="0" fontAlgn="auto" latinLnBrk="0" hangingPunct="0">
              <a:lnSpc>
                <a:spcPct val="100000"/>
              </a:lnSpc>
              <a:spcBef>
                <a:spcPts val="0"/>
              </a:spcBef>
              <a:spcAft>
                <a:spcPts val="0"/>
              </a:spcAft>
              <a:buClrTx/>
              <a:buSzTx/>
              <a:buFontTx/>
              <a:buNone/>
              <a:tabLst/>
              <a:defRPr kumimoji="0" sz="800" b="0" i="0" u="none" strike="noStrike" cap="none" spc="0" normalizeH="0" baseline="0">
                <a:ln>
                  <a:noFill/>
                </a:ln>
                <a:solidFill>
                  <a:srgbClr val="BFBFBF"/>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lvl9pPr>
          </a:lstStyle>
          <a:p>
            <a:fld id="{86CB4B4D-7CA3-9044-876B-883B54F8677D}" type="slidenum">
              <a:rPr lang="uk-UA" smtClean="0"/>
              <a:pPr/>
              <a:t>‹#›</a:t>
            </a:fld>
            <a:endParaRPr lang="uk-UA"/>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1" name="Title Text"/>
          <p:cNvSpPr txBox="1">
            <a:spLocks noGrp="1"/>
          </p:cNvSpPr>
          <p:nvPr>
            <p:ph type="title" hasCustomPrompt="1"/>
          </p:nvPr>
        </p:nvSpPr>
        <p:spPr>
          <a:prstGeom prst="rect">
            <a:avLst/>
          </a:prstGeom>
        </p:spPr>
        <p:txBody>
          <a:bodyPr/>
          <a:lstStyle>
            <a:lvl1pPr>
              <a:defRPr baseline="0">
                <a:solidFill>
                  <a:schemeClr val="accent6">
                    <a:lumMod val="50000"/>
                  </a:schemeClr>
                </a:solidFill>
                <a:latin typeface="Powderfinger Type" panose="02020709070000000403" pitchFamily="49" charset="77"/>
              </a:defRPr>
            </a:lvl1pPr>
          </a:lstStyle>
          <a:p>
            <a:r>
              <a:rPr lang="en-AU" dirty="0"/>
              <a:t>Title Text</a:t>
            </a:r>
            <a:endParaRPr dirty="0"/>
          </a:p>
        </p:txBody>
      </p:sp>
      <p:sp>
        <p:nvSpPr>
          <p:cNvPr id="22" name="Body Level One…"/>
          <p:cNvSpPr txBox="1">
            <a:spLocks noGrp="1"/>
          </p:cNvSpPr>
          <p:nvPr>
            <p:ph type="body" idx="1"/>
          </p:nvPr>
        </p:nvSpPr>
        <p:spPr>
          <a:prstGeom prst="rect">
            <a:avLst/>
          </a:prstGeom>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2">
    <p:spTree>
      <p:nvGrpSpPr>
        <p:cNvPr id="1" name=""/>
        <p:cNvGrpSpPr/>
        <p:nvPr/>
      </p:nvGrpSpPr>
      <p:grpSpPr>
        <a:xfrm>
          <a:off x="0" y="0"/>
          <a:ext cx="0" cy="0"/>
          <a:chOff x="0" y="0"/>
          <a:chExt cx="0" cy="0"/>
        </a:xfrm>
      </p:grpSpPr>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41" name="Title Text"/>
          <p:cNvSpPr txBox="1">
            <a:spLocks noGrp="1"/>
          </p:cNvSpPr>
          <p:nvPr>
            <p:ph type="title"/>
          </p:nvPr>
        </p:nvSpPr>
        <p:spPr>
          <a:prstGeom prst="rect">
            <a:avLst/>
          </a:prstGeom>
        </p:spPr>
        <p:txBody>
          <a:bodyPr/>
          <a:lstStyle/>
          <a:p>
            <a:r>
              <a:t>Title Text</a:t>
            </a:r>
          </a:p>
        </p:txBody>
      </p:sp>
      <p:sp>
        <p:nvSpPr>
          <p:cNvPr id="42"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8" name="Title Text"/>
          <p:cNvSpPr txBox="1">
            <a:spLocks noGrp="1"/>
          </p:cNvSpPr>
          <p:nvPr>
            <p:ph type="title"/>
          </p:nvPr>
        </p:nvSpPr>
        <p:spPr>
          <a:prstGeom prst="rect">
            <a:avLst/>
          </a:prstGeom>
        </p:spPr>
        <p:txBody>
          <a:bodyPr/>
          <a:lstStyle/>
          <a:p>
            <a:r>
              <a:t>Title Text</a:t>
            </a:r>
          </a:p>
        </p:txBody>
      </p:sp>
      <p:sp>
        <p:nvSpPr>
          <p:cNvPr id="5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73" name="APRICOT 2020_Powerpoint graphic 16-9 01 copy_APRICOT-2015_Powerpoint-graphic-03.pdf"/>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74" name="Title Text"/>
          <p:cNvSpPr txBox="1">
            <a:spLocks noGrp="1"/>
          </p:cNvSpPr>
          <p:nvPr>
            <p:ph type="title"/>
          </p:nvPr>
        </p:nvSpPr>
        <p:spPr>
          <a:xfrm>
            <a:off x="539551" y="497514"/>
            <a:ext cx="8208914" cy="1620180"/>
          </a:xfrm>
          <a:prstGeom prst="rect">
            <a:avLst/>
          </a:prstGeom>
        </p:spPr>
        <p:txBody>
          <a:bodyPr/>
          <a:lstStyle>
            <a:lvl1pPr>
              <a:defRPr sz="5400"/>
            </a:lvl1pPr>
          </a:lstStyle>
          <a:p>
            <a:r>
              <a:t>Title Text</a:t>
            </a:r>
          </a:p>
        </p:txBody>
      </p:sp>
      <p:sp>
        <p:nvSpPr>
          <p:cNvPr id="75" name="Body Level One…"/>
          <p:cNvSpPr txBox="1">
            <a:spLocks noGrp="1"/>
          </p:cNvSpPr>
          <p:nvPr>
            <p:ph type="body" sz="half" idx="1"/>
          </p:nvPr>
        </p:nvSpPr>
        <p:spPr>
          <a:xfrm>
            <a:off x="539551" y="2171700"/>
            <a:ext cx="8208914" cy="1314450"/>
          </a:xfrm>
          <a:prstGeom prst="rect">
            <a:avLst/>
          </a:prstGeom>
        </p:spPr>
        <p:txBody>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xfrm>
            <a:off x="4419600" y="4487862"/>
            <a:ext cx="2133600" cy="27940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pic>
        <p:nvPicPr>
          <p:cNvPr id="8"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83" name="Title Text"/>
          <p:cNvSpPr txBox="1">
            <a:spLocks noGrp="1"/>
          </p:cNvSpPr>
          <p:nvPr>
            <p:ph type="title"/>
          </p:nvPr>
        </p:nvSpPr>
        <p:spPr>
          <a:prstGeom prst="rect">
            <a:avLst/>
          </a:prstGeom>
        </p:spPr>
        <p:txBody>
          <a:bodyPr/>
          <a:lstStyle/>
          <a:p>
            <a:r>
              <a:t>Title Text</a:t>
            </a:r>
          </a:p>
        </p:txBody>
      </p:sp>
      <p:sp>
        <p:nvSpPr>
          <p:cNvPr id="84"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Colour background title + content">
    <p:spTree>
      <p:nvGrpSpPr>
        <p:cNvPr id="1" name=""/>
        <p:cNvGrpSpPr/>
        <p:nvPr/>
      </p:nvGrpSpPr>
      <p:grpSpPr>
        <a:xfrm>
          <a:off x="0" y="0"/>
          <a:ext cx="0" cy="0"/>
          <a:chOff x="0" y="0"/>
          <a:chExt cx="0" cy="0"/>
        </a:xfrm>
      </p:grpSpPr>
      <p:pic>
        <p:nvPicPr>
          <p:cNvPr id="7"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93" name="Slide Number"/>
          <p:cNvSpPr txBox="1">
            <a:spLocks noGrp="1"/>
          </p:cNvSpPr>
          <p:nvPr>
            <p:ph type="sldNum" sz="quarter" idx="2"/>
          </p:nvPr>
        </p:nvSpPr>
        <p:spPr>
          <a:xfrm>
            <a:off x="8996237" y="5003865"/>
            <a:ext cx="127001" cy="127001"/>
          </a:xfrm>
          <a:prstGeom prst="rect">
            <a:avLst/>
          </a:prstGeom>
        </p:spPr>
        <p:txBody>
          <a:bodyPr/>
          <a:lstStyle/>
          <a:p>
            <a:fld id="{86CB4B4D-7CA3-9044-876B-883B54F8677D}" type="slidenum">
              <a:t>‹#›</a:t>
            </a:fld>
            <a:endParaRPr/>
          </a:p>
        </p:txBody>
      </p:sp>
      <p:sp>
        <p:nvSpPr>
          <p:cNvPr id="94" name="Title 1"/>
          <p:cNvSpPr txBox="1"/>
          <p:nvPr/>
        </p:nvSpPr>
        <p:spPr>
          <a:xfrm>
            <a:off x="395535" y="205978"/>
            <a:ext cx="8352930" cy="85725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lvl1pPr>
              <a:defRPr sz="3600" b="1"/>
            </a:lvl1pPr>
          </a:lstStyle>
          <a:p>
            <a:r>
              <a:t>Click to edit Master title style</a:t>
            </a:r>
          </a:p>
        </p:txBody>
      </p:sp>
      <p:sp>
        <p:nvSpPr>
          <p:cNvPr id="95"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Title and Content 2">
    <p:spTree>
      <p:nvGrpSpPr>
        <p:cNvPr id="1" name=""/>
        <p:cNvGrpSpPr/>
        <p:nvPr/>
      </p:nvGrpSpPr>
      <p:grpSpPr>
        <a:xfrm>
          <a:off x="0" y="0"/>
          <a:ext cx="0" cy="0"/>
          <a:chOff x="0" y="0"/>
          <a:chExt cx="0" cy="0"/>
        </a:xfrm>
      </p:grpSpPr>
      <p:pic>
        <p:nvPicPr>
          <p:cNvPr id="7" name="APRICOT 2020_Powerpoint graphic 16-9 01 copy_APRICOT-2015_Powerpoint-graphic-03.pdf"/>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0721"/>
            <a:ext cx="9143999" cy="5141596"/>
          </a:xfrm>
          <a:prstGeom prst="rect">
            <a:avLst/>
          </a:prstGeom>
          <a:ln w="12700">
            <a:miter lim="400000"/>
          </a:ln>
        </p:spPr>
      </p:pic>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104" name="Title Text"/>
          <p:cNvSpPr txBox="1">
            <a:spLocks noGrp="1"/>
          </p:cNvSpPr>
          <p:nvPr>
            <p:ph type="title"/>
          </p:nvPr>
        </p:nvSpPr>
        <p:spPr>
          <a:prstGeom prst="rect">
            <a:avLst/>
          </a:prstGeom>
        </p:spPr>
        <p:txBody>
          <a:bodyPr/>
          <a:lstStyle/>
          <a:p>
            <a:r>
              <a:t>Title Text</a:t>
            </a:r>
          </a:p>
        </p:txBody>
      </p:sp>
      <p:sp>
        <p:nvSpPr>
          <p:cNvPr id="105"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5"/>
          <a:stretch>
            <a:fillRect/>
          </a:stretch>
        </a:blip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395536" y="205978"/>
            <a:ext cx="8352929" cy="857251"/>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normAutofit/>
          </a:bodyPr>
          <a:lstStyle/>
          <a:p>
            <a:r>
              <a:t>Title Text</a:t>
            </a:r>
          </a:p>
        </p:txBody>
      </p:sp>
      <p:sp>
        <p:nvSpPr>
          <p:cNvPr id="3" name="Body Level One…"/>
          <p:cNvSpPr txBox="1">
            <a:spLocks noGrp="1"/>
          </p:cNvSpPr>
          <p:nvPr>
            <p:ph type="body" idx="1"/>
          </p:nvPr>
        </p:nvSpPr>
        <p:spPr>
          <a:xfrm>
            <a:off x="395536" y="1200150"/>
            <a:ext cx="8352929" cy="3423829"/>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981503" y="4983031"/>
            <a:ext cx="127001" cy="127001"/>
          </a:xfrm>
          <a:prstGeom prst="rect">
            <a:avLst/>
          </a:prstGeom>
          <a:ln w="12700">
            <a:miter lim="400000"/>
          </a:ln>
        </p:spPr>
        <p:txBody>
          <a:bodyPr wrap="none" lIns="0" tIns="0" rIns="0" bIns="0" anchor="b">
            <a:spAutoFit/>
          </a:bodyPr>
          <a:lstStyle>
            <a:lvl1pPr algn="r">
              <a:defRPr sz="800">
                <a:solidFill>
                  <a:srgbClr val="BFBFBF"/>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transition spd="med"/>
  <p:txStyles>
    <p:titleStyle>
      <a:lvl1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1pPr>
      <a:lvl2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2pPr>
      <a:lvl3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3pPr>
      <a:lvl4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4pPr>
      <a:lvl5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5pPr>
      <a:lvl6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6pPr>
      <a:lvl7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7pPr>
      <a:lvl8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8pPr>
      <a:lvl9pPr marL="0" marR="0" indent="0" algn="l" defTabSz="914400" rtl="0" latinLnBrk="0">
        <a:lnSpc>
          <a:spcPct val="100000"/>
        </a:lnSpc>
        <a:spcBef>
          <a:spcPts val="0"/>
        </a:spcBef>
        <a:spcAft>
          <a:spcPts val="0"/>
        </a:spcAft>
        <a:buClrTx/>
        <a:buSzTx/>
        <a:buFontTx/>
        <a:buNone/>
        <a:tabLst/>
        <a:defRPr sz="3600" b="1" i="0" u="none" strike="noStrike" cap="none" spc="0" baseline="0">
          <a:ln>
            <a:noFill/>
          </a:ln>
          <a:solidFill>
            <a:srgbClr val="000000"/>
          </a:solidFill>
          <a:uFillTx/>
          <a:latin typeface="Arial"/>
          <a:ea typeface="Arial"/>
          <a:cs typeface="Arial"/>
          <a:sym typeface="Arial"/>
        </a:defRPr>
      </a:lvl9pPr>
    </p:titleStyle>
    <p:bodyStyle>
      <a:lvl1pPr marL="266700" marR="0" indent="-26670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1pPr>
      <a:lvl2pPr marL="586739" marR="0" indent="-320039"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2pPr>
      <a:lvl3pPr marL="952500" marR="0" indent="-41910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3pPr>
      <a:lvl4pPr marL="16459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4pPr>
      <a:lvl5pPr marL="21031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5pPr>
      <a:lvl6pPr marL="25603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6pPr>
      <a:lvl7pPr marL="30175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7pPr>
      <a:lvl8pPr marL="34747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8pPr>
      <a:lvl9pPr marL="3931920" marR="0" indent="-274320" algn="l" defTabSz="914400" rtl="0" latinLnBrk="0">
        <a:lnSpc>
          <a:spcPct val="100000"/>
        </a:lnSpc>
        <a:spcBef>
          <a:spcPts val="1200"/>
        </a:spcBef>
        <a:spcAft>
          <a:spcPts val="0"/>
        </a:spcAft>
        <a:buClrTx/>
        <a:buSzPct val="100000"/>
        <a:buFont typeface="Arial"/>
        <a:buChar char="•"/>
        <a:tabLst/>
        <a:defRPr sz="2400" b="0" i="0" u="none" strike="noStrike" cap="none" spc="0" baseline="0">
          <a:ln>
            <a:noFill/>
          </a:ln>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800" b="0" i="0" u="none" strike="noStrike" cap="none" spc="0" baseline="0">
          <a:ln>
            <a:noFill/>
          </a:ln>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tools.ietf.org/html/draft-ietf-sidrops-aspa-profile-04"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DA6D3-DBB0-2343-A5CD-C4F45BA571C5}"/>
              </a:ext>
            </a:extLst>
          </p:cNvPr>
          <p:cNvSpPr>
            <a:spLocks noGrp="1"/>
          </p:cNvSpPr>
          <p:nvPr>
            <p:ph type="ctrTitle"/>
          </p:nvPr>
        </p:nvSpPr>
        <p:spPr/>
        <p:txBody>
          <a:bodyPr>
            <a:normAutofit fontScale="90000"/>
          </a:bodyPr>
          <a:lstStyle/>
          <a:p>
            <a:r>
              <a:rPr lang="en-AU" dirty="0">
                <a:solidFill>
                  <a:schemeClr val="accent6">
                    <a:lumMod val="50000"/>
                  </a:schemeClr>
                </a:solidFill>
                <a:latin typeface="Powderfinger Type" panose="02020709070000000403" pitchFamily="49" charset="77"/>
              </a:rPr>
              <a:t>Routing Security:</a:t>
            </a:r>
            <a:br>
              <a:rPr lang="en-AU" dirty="0">
                <a:solidFill>
                  <a:schemeClr val="accent6">
                    <a:lumMod val="50000"/>
                  </a:schemeClr>
                </a:solidFill>
                <a:latin typeface="Powderfinger Type" panose="02020709070000000403" pitchFamily="49" charset="77"/>
              </a:rPr>
            </a:br>
            <a:r>
              <a:rPr lang="en-AU" dirty="0">
                <a:solidFill>
                  <a:schemeClr val="accent6">
                    <a:lumMod val="50000"/>
                  </a:schemeClr>
                </a:solidFill>
                <a:latin typeface="Powderfinger Type" panose="02020709070000000403" pitchFamily="49" charset="77"/>
              </a:rPr>
              <a:t>BGP and AS Path Validation</a:t>
            </a:r>
          </a:p>
        </p:txBody>
      </p:sp>
      <p:sp>
        <p:nvSpPr>
          <p:cNvPr id="3" name="Subtitle 2">
            <a:extLst>
              <a:ext uri="{FF2B5EF4-FFF2-40B4-BE49-F238E27FC236}">
                <a16:creationId xmlns:a16="http://schemas.microsoft.com/office/drawing/2014/main" id="{83440237-142C-C043-9DFC-10E18D1405CA}"/>
              </a:ext>
            </a:extLst>
          </p:cNvPr>
          <p:cNvSpPr>
            <a:spLocks noGrp="1"/>
          </p:cNvSpPr>
          <p:nvPr>
            <p:ph type="subTitle" idx="1"/>
          </p:nvPr>
        </p:nvSpPr>
        <p:spPr>
          <a:xfrm>
            <a:off x="467543" y="3106066"/>
            <a:ext cx="8208914" cy="1314450"/>
          </a:xfrm>
        </p:spPr>
        <p:txBody>
          <a:bodyPr>
            <a:normAutofit/>
          </a:bodyPr>
          <a:lstStyle/>
          <a:p>
            <a:pPr algn="r"/>
            <a:r>
              <a:rPr lang="en-AU" sz="1800" dirty="0">
                <a:solidFill>
                  <a:schemeClr val="bg1">
                    <a:lumMod val="75000"/>
                  </a:schemeClr>
                </a:solidFill>
                <a:latin typeface="AhnbergHand" pitchFamily="2" charset="0"/>
              </a:rPr>
              <a:t>Geoff Huston</a:t>
            </a:r>
          </a:p>
          <a:p>
            <a:pPr algn="r"/>
            <a:r>
              <a:rPr lang="en-AU" sz="1800" dirty="0">
                <a:solidFill>
                  <a:schemeClr val="bg1">
                    <a:lumMod val="75000"/>
                  </a:schemeClr>
                </a:solidFill>
                <a:latin typeface="AhnbergHand" pitchFamily="2" charset="0"/>
              </a:rPr>
              <a:t>APNIC Labs</a:t>
            </a:r>
          </a:p>
        </p:txBody>
      </p:sp>
      <p:pic>
        <p:nvPicPr>
          <p:cNvPr id="4" name="Picture 3">
            <a:extLst>
              <a:ext uri="{FF2B5EF4-FFF2-40B4-BE49-F238E27FC236}">
                <a16:creationId xmlns:a16="http://schemas.microsoft.com/office/drawing/2014/main" id="{A0DF3C61-03DB-B247-8BBF-645FAF8B64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67291" y="3025807"/>
            <a:ext cx="834441" cy="880164"/>
          </a:xfrm>
          <a:prstGeom prst="rect">
            <a:avLst/>
          </a:prstGeom>
        </p:spPr>
      </p:pic>
    </p:spTree>
    <p:extLst>
      <p:ext uri="{BB962C8B-B14F-4D97-AF65-F5344CB8AC3E}">
        <p14:creationId xmlns:p14="http://schemas.microsoft.com/office/powerpoint/2010/main" val="3970201022"/>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C4A2F-DDA0-9B41-986B-9865C2DD7BE9}"/>
              </a:ext>
            </a:extLst>
          </p:cNvPr>
          <p:cNvSpPr>
            <a:spLocks noGrp="1"/>
          </p:cNvSpPr>
          <p:nvPr>
            <p:ph type="title"/>
          </p:nvPr>
        </p:nvSpPr>
        <p:spPr/>
        <p:txBody>
          <a:bodyPr/>
          <a:lstStyle/>
          <a:p>
            <a:r>
              <a:rPr lang="en-AU" dirty="0"/>
              <a:t>Cue: </a:t>
            </a:r>
            <a:r>
              <a:rPr lang="en-AU" dirty="0" err="1"/>
              <a:t>soBGP</a:t>
            </a:r>
            <a:endParaRPr lang="en-AU" dirty="0"/>
          </a:p>
        </p:txBody>
      </p:sp>
      <p:sp>
        <p:nvSpPr>
          <p:cNvPr id="3" name="Content Placeholder 2">
            <a:extLst>
              <a:ext uri="{FF2B5EF4-FFF2-40B4-BE49-F238E27FC236}">
                <a16:creationId xmlns:a16="http://schemas.microsoft.com/office/drawing/2014/main" id="{3C56E7A6-3A02-9948-A2BA-D27E8846F09D}"/>
              </a:ext>
            </a:extLst>
          </p:cNvPr>
          <p:cNvSpPr>
            <a:spLocks noGrp="1"/>
          </p:cNvSpPr>
          <p:nvPr>
            <p:ph idx="1"/>
          </p:nvPr>
        </p:nvSpPr>
        <p:spPr/>
        <p:txBody>
          <a:bodyPr>
            <a:normAutofit/>
          </a:bodyPr>
          <a:lstStyle/>
          <a:p>
            <a:r>
              <a:rPr lang="en-AU" sz="2000" dirty="0"/>
              <a:t>Secure Origin BGP was proposed to the IETF back in 2003</a:t>
            </a:r>
          </a:p>
          <a:p>
            <a:endParaRPr lang="en-AU" sz="2000" dirty="0"/>
          </a:p>
          <a:p>
            <a:r>
              <a:rPr lang="en-AU" sz="2000" dirty="0"/>
              <a:t>AS Path “Plausibility”</a:t>
            </a:r>
          </a:p>
          <a:p>
            <a:pPr lvl="1"/>
            <a:r>
              <a:rPr lang="en-AU" sz="2000" dirty="0"/>
              <a:t>Each participating AS publishes a list of all its AS neighbours, signed by the local AS</a:t>
            </a:r>
          </a:p>
          <a:p>
            <a:pPr lvl="1"/>
            <a:endParaRPr lang="en-AU" sz="2000" dirty="0"/>
          </a:p>
        </p:txBody>
      </p:sp>
      <p:pic>
        <p:nvPicPr>
          <p:cNvPr id="18" name="Picture 17">
            <a:extLst>
              <a:ext uri="{FF2B5EF4-FFF2-40B4-BE49-F238E27FC236}">
                <a16:creationId xmlns:a16="http://schemas.microsoft.com/office/drawing/2014/main" id="{519A7D59-6AF3-F94D-AE43-73359EEEAB00}"/>
              </a:ext>
            </a:extLst>
          </p:cNvPr>
          <p:cNvPicPr>
            <a:picLocks noChangeAspect="1"/>
          </p:cNvPicPr>
          <p:nvPr/>
        </p:nvPicPr>
        <p:blipFill>
          <a:blip r:embed="rId2"/>
          <a:stretch>
            <a:fillRect/>
          </a:stretch>
        </p:blipFill>
        <p:spPr>
          <a:xfrm>
            <a:off x="466518" y="3028024"/>
            <a:ext cx="4105482" cy="1618998"/>
          </a:xfrm>
          <a:prstGeom prst="rect">
            <a:avLst/>
          </a:prstGeom>
        </p:spPr>
      </p:pic>
      <p:sp>
        <p:nvSpPr>
          <p:cNvPr id="19" name="Right Arrow 18">
            <a:extLst>
              <a:ext uri="{FF2B5EF4-FFF2-40B4-BE49-F238E27FC236}">
                <a16:creationId xmlns:a16="http://schemas.microsoft.com/office/drawing/2014/main" id="{71941FEB-DA31-C242-9BC2-38482EC3CCB4}"/>
              </a:ext>
            </a:extLst>
          </p:cNvPr>
          <p:cNvSpPr/>
          <p:nvPr/>
        </p:nvSpPr>
        <p:spPr>
          <a:xfrm>
            <a:off x="4509881" y="3556721"/>
            <a:ext cx="514350" cy="7261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0" name="TextBox 19">
            <a:extLst>
              <a:ext uri="{FF2B5EF4-FFF2-40B4-BE49-F238E27FC236}">
                <a16:creationId xmlns:a16="http://schemas.microsoft.com/office/drawing/2014/main" id="{F79F3BF6-99E8-0A4E-8456-EE8B225C8E38}"/>
              </a:ext>
            </a:extLst>
          </p:cNvPr>
          <p:cNvSpPr txBox="1"/>
          <p:nvPr/>
        </p:nvSpPr>
        <p:spPr>
          <a:xfrm>
            <a:off x="5381532" y="3012122"/>
            <a:ext cx="2954655" cy="300082"/>
          </a:xfrm>
          <a:prstGeom prst="rect">
            <a:avLst/>
          </a:prstGeom>
          <a:noFill/>
          <a:ln>
            <a:solidFill>
              <a:schemeClr val="tx1"/>
            </a:solidFill>
          </a:ln>
        </p:spPr>
        <p:txBody>
          <a:bodyPr wrap="none" rtlCol="0">
            <a:spAutoFit/>
          </a:bodyPr>
          <a:lstStyle/>
          <a:p>
            <a:r>
              <a:rPr lang="en-AU" sz="1350" dirty="0"/>
              <a:t>AS1 connected to: AS2, signed AS1</a:t>
            </a:r>
          </a:p>
        </p:txBody>
      </p:sp>
      <p:sp>
        <p:nvSpPr>
          <p:cNvPr id="21" name="TextBox 20">
            <a:extLst>
              <a:ext uri="{FF2B5EF4-FFF2-40B4-BE49-F238E27FC236}">
                <a16:creationId xmlns:a16="http://schemas.microsoft.com/office/drawing/2014/main" id="{7CD04A7D-CBBD-094C-BA8C-9BB0DCE2E004}"/>
              </a:ext>
            </a:extLst>
          </p:cNvPr>
          <p:cNvSpPr txBox="1"/>
          <p:nvPr/>
        </p:nvSpPr>
        <p:spPr>
          <a:xfrm>
            <a:off x="5381532" y="3400097"/>
            <a:ext cx="3377848" cy="300082"/>
          </a:xfrm>
          <a:prstGeom prst="rect">
            <a:avLst/>
          </a:prstGeom>
          <a:noFill/>
          <a:ln>
            <a:solidFill>
              <a:schemeClr val="tx1"/>
            </a:solidFill>
          </a:ln>
        </p:spPr>
        <p:txBody>
          <a:bodyPr wrap="none" rtlCol="0">
            <a:spAutoFit/>
          </a:bodyPr>
          <a:lstStyle/>
          <a:p>
            <a:r>
              <a:rPr lang="en-AU" sz="1350" dirty="0"/>
              <a:t>AS2 connected to: AS1, AS3, signed AS2</a:t>
            </a:r>
          </a:p>
        </p:txBody>
      </p:sp>
      <p:sp>
        <p:nvSpPr>
          <p:cNvPr id="22" name="TextBox 21">
            <a:extLst>
              <a:ext uri="{FF2B5EF4-FFF2-40B4-BE49-F238E27FC236}">
                <a16:creationId xmlns:a16="http://schemas.microsoft.com/office/drawing/2014/main" id="{58C946C9-AAE9-9845-925B-17AD5B77ACC9}"/>
              </a:ext>
            </a:extLst>
          </p:cNvPr>
          <p:cNvSpPr txBox="1"/>
          <p:nvPr/>
        </p:nvSpPr>
        <p:spPr>
          <a:xfrm>
            <a:off x="5381532" y="3788072"/>
            <a:ext cx="3377848" cy="300082"/>
          </a:xfrm>
          <a:prstGeom prst="rect">
            <a:avLst/>
          </a:prstGeom>
          <a:noFill/>
          <a:ln>
            <a:solidFill>
              <a:schemeClr val="tx1"/>
            </a:solidFill>
          </a:ln>
        </p:spPr>
        <p:txBody>
          <a:bodyPr wrap="none" rtlCol="0">
            <a:spAutoFit/>
          </a:bodyPr>
          <a:lstStyle/>
          <a:p>
            <a:r>
              <a:rPr lang="en-AU" sz="1350" dirty="0"/>
              <a:t>AS3 connected to: AS2, AS4, signed AS3</a:t>
            </a:r>
          </a:p>
        </p:txBody>
      </p:sp>
      <p:sp>
        <p:nvSpPr>
          <p:cNvPr id="23" name="TextBox 22">
            <a:extLst>
              <a:ext uri="{FF2B5EF4-FFF2-40B4-BE49-F238E27FC236}">
                <a16:creationId xmlns:a16="http://schemas.microsoft.com/office/drawing/2014/main" id="{1E506D01-DD5C-4242-90B6-34DF2E915920}"/>
              </a:ext>
            </a:extLst>
          </p:cNvPr>
          <p:cNvSpPr txBox="1"/>
          <p:nvPr/>
        </p:nvSpPr>
        <p:spPr>
          <a:xfrm>
            <a:off x="5381532" y="4176048"/>
            <a:ext cx="3377848" cy="300082"/>
          </a:xfrm>
          <a:prstGeom prst="rect">
            <a:avLst/>
          </a:prstGeom>
          <a:noFill/>
          <a:ln>
            <a:solidFill>
              <a:schemeClr val="tx1"/>
            </a:solidFill>
          </a:ln>
        </p:spPr>
        <p:txBody>
          <a:bodyPr wrap="none" rtlCol="0">
            <a:spAutoFit/>
          </a:bodyPr>
          <a:lstStyle/>
          <a:p>
            <a:r>
              <a:rPr lang="en-AU" sz="1350" dirty="0"/>
              <a:t>AS4 connected to: AS3, AS5, signed AS4</a:t>
            </a:r>
          </a:p>
        </p:txBody>
      </p:sp>
    </p:spTree>
    <p:extLst>
      <p:ext uri="{BB962C8B-B14F-4D97-AF65-F5344CB8AC3E}">
        <p14:creationId xmlns:p14="http://schemas.microsoft.com/office/powerpoint/2010/main" val="132908690"/>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a:extLst>
              <a:ext uri="{FF2B5EF4-FFF2-40B4-BE49-F238E27FC236}">
                <a16:creationId xmlns:a16="http://schemas.microsoft.com/office/drawing/2014/main" id="{A9F072FD-012D-804C-8B6B-C46AB5480CA1}"/>
              </a:ext>
            </a:extLst>
          </p:cNvPr>
          <p:cNvSpPr/>
          <p:nvPr/>
        </p:nvSpPr>
        <p:spPr>
          <a:xfrm>
            <a:off x="3327866" y="2542240"/>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AS4</a:t>
            </a:r>
          </a:p>
        </p:txBody>
      </p:sp>
      <p:sp>
        <p:nvSpPr>
          <p:cNvPr id="5" name="Freeform 4">
            <a:extLst>
              <a:ext uri="{FF2B5EF4-FFF2-40B4-BE49-F238E27FC236}">
                <a16:creationId xmlns:a16="http://schemas.microsoft.com/office/drawing/2014/main" id="{B179355B-DCC6-2541-82B8-88FF5C2D6426}"/>
              </a:ext>
            </a:extLst>
          </p:cNvPr>
          <p:cNvSpPr/>
          <p:nvPr/>
        </p:nvSpPr>
        <p:spPr>
          <a:xfrm>
            <a:off x="2207105" y="193781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AS3</a:t>
            </a:r>
          </a:p>
        </p:txBody>
      </p:sp>
      <p:sp>
        <p:nvSpPr>
          <p:cNvPr id="6" name="Freeform 5">
            <a:extLst>
              <a:ext uri="{FF2B5EF4-FFF2-40B4-BE49-F238E27FC236}">
                <a16:creationId xmlns:a16="http://schemas.microsoft.com/office/drawing/2014/main" id="{FE66EBC5-CD84-6441-B267-82ADC4E15CF8}"/>
              </a:ext>
            </a:extLst>
          </p:cNvPr>
          <p:cNvSpPr/>
          <p:nvPr/>
        </p:nvSpPr>
        <p:spPr>
          <a:xfrm>
            <a:off x="4683535" y="2174338"/>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bg1">
              <a:lumMod val="8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AS5</a:t>
            </a:r>
          </a:p>
        </p:txBody>
      </p:sp>
      <p:sp>
        <p:nvSpPr>
          <p:cNvPr id="7" name="Freeform 6">
            <a:extLst>
              <a:ext uri="{FF2B5EF4-FFF2-40B4-BE49-F238E27FC236}">
                <a16:creationId xmlns:a16="http://schemas.microsoft.com/office/drawing/2014/main" id="{28C5F3C2-D3FD-C04A-8D79-15DA2B03498A}"/>
              </a:ext>
            </a:extLst>
          </p:cNvPr>
          <p:cNvSpPr/>
          <p:nvPr/>
        </p:nvSpPr>
        <p:spPr>
          <a:xfrm>
            <a:off x="1028295" y="258370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AS2</a:t>
            </a:r>
          </a:p>
        </p:txBody>
      </p:sp>
      <p:sp>
        <p:nvSpPr>
          <p:cNvPr id="8" name="Freeform 7">
            <a:extLst>
              <a:ext uri="{FF2B5EF4-FFF2-40B4-BE49-F238E27FC236}">
                <a16:creationId xmlns:a16="http://schemas.microsoft.com/office/drawing/2014/main" id="{5406A890-ED34-B44D-8756-5F07124B5C18}"/>
              </a:ext>
            </a:extLst>
          </p:cNvPr>
          <p:cNvSpPr/>
          <p:nvPr/>
        </p:nvSpPr>
        <p:spPr>
          <a:xfrm>
            <a:off x="467915" y="171209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AS1</a:t>
            </a:r>
          </a:p>
        </p:txBody>
      </p:sp>
      <p:sp>
        <p:nvSpPr>
          <p:cNvPr id="9" name="Freeform 8">
            <a:extLst>
              <a:ext uri="{FF2B5EF4-FFF2-40B4-BE49-F238E27FC236}">
                <a16:creationId xmlns:a16="http://schemas.microsoft.com/office/drawing/2014/main" id="{8FDAD1BA-D90F-F248-8C53-D35AD2C69F6C}"/>
              </a:ext>
            </a:extLst>
          </p:cNvPr>
          <p:cNvSpPr/>
          <p:nvPr/>
        </p:nvSpPr>
        <p:spPr>
          <a:xfrm>
            <a:off x="2650982" y="3534984"/>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rgbClr val="D0A09A"/>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AS666</a:t>
            </a:r>
          </a:p>
        </p:txBody>
      </p:sp>
      <p:cxnSp>
        <p:nvCxnSpPr>
          <p:cNvPr id="10" name="Straight Connector 9">
            <a:extLst>
              <a:ext uri="{FF2B5EF4-FFF2-40B4-BE49-F238E27FC236}">
                <a16:creationId xmlns:a16="http://schemas.microsoft.com/office/drawing/2014/main" id="{F7B5035E-04B5-234F-8AAB-52544628F2BA}"/>
              </a:ext>
            </a:extLst>
          </p:cNvPr>
          <p:cNvCxnSpPr>
            <a:stCxn id="8" idx="12"/>
            <a:endCxn id="7" idx="20"/>
          </p:cNvCxnSpPr>
          <p:nvPr/>
        </p:nvCxnSpPr>
        <p:spPr>
          <a:xfrm>
            <a:off x="1355263" y="2261074"/>
            <a:ext cx="217481" cy="3349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978625-A136-3F4E-9165-63CA4698653D}"/>
              </a:ext>
            </a:extLst>
          </p:cNvPr>
          <p:cNvCxnSpPr>
            <a:stCxn id="7" idx="17"/>
            <a:endCxn id="5" idx="8"/>
          </p:cNvCxnSpPr>
          <p:nvPr/>
        </p:nvCxnSpPr>
        <p:spPr>
          <a:xfrm flipV="1">
            <a:off x="1766557" y="2486799"/>
            <a:ext cx="545191" cy="191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313BF411-E278-014F-BC8F-83C2638FBA2B}"/>
              </a:ext>
            </a:extLst>
          </p:cNvPr>
          <p:cNvCxnSpPr>
            <a:stCxn id="5" idx="14"/>
            <a:endCxn id="4" idx="1"/>
          </p:cNvCxnSpPr>
          <p:nvPr/>
        </p:nvCxnSpPr>
        <p:spPr>
          <a:xfrm>
            <a:off x="3310630" y="2345166"/>
            <a:ext cx="218785" cy="2317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D15A28A-32CC-3A4A-BAC1-6BC11C155C9A}"/>
              </a:ext>
            </a:extLst>
          </p:cNvPr>
          <p:cNvCxnSpPr>
            <a:stCxn id="4" idx="15"/>
            <a:endCxn id="6" idx="5"/>
          </p:cNvCxnSpPr>
          <p:nvPr/>
        </p:nvCxnSpPr>
        <p:spPr>
          <a:xfrm flipV="1">
            <a:off x="4394119" y="2604051"/>
            <a:ext cx="289697" cy="114455"/>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DAB3A54-218C-A348-9757-D0A553286F90}"/>
              </a:ext>
            </a:extLst>
          </p:cNvPr>
          <p:cNvCxnSpPr>
            <a:stCxn id="9" idx="16"/>
            <a:endCxn id="4" idx="9"/>
          </p:cNvCxnSpPr>
          <p:nvPr/>
        </p:nvCxnSpPr>
        <p:spPr>
          <a:xfrm flipV="1">
            <a:off x="3508514" y="3188130"/>
            <a:ext cx="259441" cy="4262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617AA8F-33E1-0A4D-8411-F66DB71ADB96}"/>
              </a:ext>
            </a:extLst>
          </p:cNvPr>
          <p:cNvSpPr txBox="1"/>
          <p:nvPr/>
        </p:nvSpPr>
        <p:spPr>
          <a:xfrm>
            <a:off x="367749" y="1412041"/>
            <a:ext cx="803425" cy="219291"/>
          </a:xfrm>
          <a:prstGeom prst="rect">
            <a:avLst/>
          </a:prstGeom>
          <a:noFill/>
        </p:spPr>
        <p:txBody>
          <a:bodyPr wrap="none" rtlCol="0">
            <a:spAutoFit/>
          </a:bodyPr>
          <a:lstStyle/>
          <a:p>
            <a:r>
              <a:rPr lang="en-AU" sz="825" dirty="0"/>
              <a:t>192.0.2.0/24 </a:t>
            </a:r>
          </a:p>
        </p:txBody>
      </p:sp>
      <p:sp>
        <p:nvSpPr>
          <p:cNvPr id="16" name="TextBox 15">
            <a:extLst>
              <a:ext uri="{FF2B5EF4-FFF2-40B4-BE49-F238E27FC236}">
                <a16:creationId xmlns:a16="http://schemas.microsoft.com/office/drawing/2014/main" id="{EB074F10-8716-4E4E-884F-6B8FE418B9BC}"/>
              </a:ext>
            </a:extLst>
          </p:cNvPr>
          <p:cNvSpPr txBox="1"/>
          <p:nvPr/>
        </p:nvSpPr>
        <p:spPr>
          <a:xfrm>
            <a:off x="1214953" y="3455319"/>
            <a:ext cx="1250663" cy="219291"/>
          </a:xfrm>
          <a:prstGeom prst="rect">
            <a:avLst/>
          </a:prstGeom>
          <a:noFill/>
        </p:spPr>
        <p:txBody>
          <a:bodyPr wrap="none" rtlCol="0">
            <a:spAutoFit/>
          </a:bodyPr>
          <a:lstStyle/>
          <a:p>
            <a:r>
              <a:rPr lang="en-AU" sz="825" dirty="0"/>
              <a:t>192.0.2.0/24 </a:t>
            </a:r>
            <a:r>
              <a:rPr lang="en-AU" sz="825" dirty="0" err="1"/>
              <a:t>ASPath</a:t>
            </a:r>
            <a:r>
              <a:rPr lang="en-AU" sz="825" dirty="0"/>
              <a:t> 1</a:t>
            </a:r>
          </a:p>
        </p:txBody>
      </p:sp>
      <p:sp>
        <p:nvSpPr>
          <p:cNvPr id="17" name="TextBox 16">
            <a:extLst>
              <a:ext uri="{FF2B5EF4-FFF2-40B4-BE49-F238E27FC236}">
                <a16:creationId xmlns:a16="http://schemas.microsoft.com/office/drawing/2014/main" id="{AD3BDB7E-AB77-CB4D-8BDC-E6FB009FA8D1}"/>
              </a:ext>
            </a:extLst>
          </p:cNvPr>
          <p:cNvSpPr txBox="1"/>
          <p:nvPr/>
        </p:nvSpPr>
        <p:spPr>
          <a:xfrm>
            <a:off x="2777302" y="1504813"/>
            <a:ext cx="1338828" cy="219291"/>
          </a:xfrm>
          <a:prstGeom prst="rect">
            <a:avLst/>
          </a:prstGeom>
          <a:noFill/>
        </p:spPr>
        <p:txBody>
          <a:bodyPr wrap="none" rtlCol="0">
            <a:spAutoFit/>
          </a:bodyPr>
          <a:lstStyle/>
          <a:p>
            <a:r>
              <a:rPr lang="en-AU" sz="825" dirty="0"/>
              <a:t>192.0.2.0/24 </a:t>
            </a:r>
            <a:r>
              <a:rPr lang="en-AU" sz="825" dirty="0" err="1"/>
              <a:t>ASPath</a:t>
            </a:r>
            <a:r>
              <a:rPr lang="en-AU" sz="825" dirty="0"/>
              <a:t> 2,1</a:t>
            </a:r>
          </a:p>
        </p:txBody>
      </p:sp>
      <p:sp>
        <p:nvSpPr>
          <p:cNvPr id="18" name="TextBox 17">
            <a:extLst>
              <a:ext uri="{FF2B5EF4-FFF2-40B4-BE49-F238E27FC236}">
                <a16:creationId xmlns:a16="http://schemas.microsoft.com/office/drawing/2014/main" id="{ACB06954-0A2F-3B4A-9D48-AFBC3A3658B2}"/>
              </a:ext>
            </a:extLst>
          </p:cNvPr>
          <p:cNvSpPr txBox="1"/>
          <p:nvPr/>
        </p:nvSpPr>
        <p:spPr>
          <a:xfrm>
            <a:off x="3465293" y="2247063"/>
            <a:ext cx="1426994" cy="219291"/>
          </a:xfrm>
          <a:prstGeom prst="rect">
            <a:avLst/>
          </a:prstGeom>
          <a:noFill/>
        </p:spPr>
        <p:txBody>
          <a:bodyPr wrap="none" rtlCol="0">
            <a:spAutoFit/>
          </a:bodyPr>
          <a:lstStyle/>
          <a:p>
            <a:r>
              <a:rPr lang="en-AU" sz="825" dirty="0"/>
              <a:t>192.0.2.0/24 </a:t>
            </a:r>
            <a:r>
              <a:rPr lang="en-AU" sz="825" dirty="0" err="1"/>
              <a:t>ASPath</a:t>
            </a:r>
            <a:r>
              <a:rPr lang="en-AU" sz="825" dirty="0"/>
              <a:t> 3,2,1</a:t>
            </a:r>
          </a:p>
        </p:txBody>
      </p:sp>
      <p:sp>
        <p:nvSpPr>
          <p:cNvPr id="19" name="TextBox 18">
            <a:extLst>
              <a:ext uri="{FF2B5EF4-FFF2-40B4-BE49-F238E27FC236}">
                <a16:creationId xmlns:a16="http://schemas.microsoft.com/office/drawing/2014/main" id="{8E2FAE23-E97B-6449-A14A-B7108354D743}"/>
              </a:ext>
            </a:extLst>
          </p:cNvPr>
          <p:cNvSpPr txBox="1"/>
          <p:nvPr/>
        </p:nvSpPr>
        <p:spPr>
          <a:xfrm>
            <a:off x="5243915" y="1852835"/>
            <a:ext cx="1515158" cy="219291"/>
          </a:xfrm>
          <a:prstGeom prst="rect">
            <a:avLst/>
          </a:prstGeom>
          <a:noFill/>
        </p:spPr>
        <p:txBody>
          <a:bodyPr wrap="none" rtlCol="0">
            <a:spAutoFit/>
          </a:bodyPr>
          <a:lstStyle/>
          <a:p>
            <a:r>
              <a:rPr lang="en-AU" sz="825" dirty="0"/>
              <a:t>192.0.2.0/24 </a:t>
            </a:r>
            <a:r>
              <a:rPr lang="en-AU" sz="825" dirty="0" err="1"/>
              <a:t>ASPath</a:t>
            </a:r>
            <a:r>
              <a:rPr lang="en-AU" sz="825" dirty="0"/>
              <a:t> 4,3,2,1</a:t>
            </a:r>
          </a:p>
        </p:txBody>
      </p:sp>
      <p:sp>
        <p:nvSpPr>
          <p:cNvPr id="21" name="TextBox 20">
            <a:extLst>
              <a:ext uri="{FF2B5EF4-FFF2-40B4-BE49-F238E27FC236}">
                <a16:creationId xmlns:a16="http://schemas.microsoft.com/office/drawing/2014/main" id="{BFC32DCE-E510-7248-8265-32791794379A}"/>
              </a:ext>
            </a:extLst>
          </p:cNvPr>
          <p:cNvSpPr txBox="1"/>
          <p:nvPr/>
        </p:nvSpPr>
        <p:spPr>
          <a:xfrm>
            <a:off x="3740341" y="3659839"/>
            <a:ext cx="1250663" cy="219291"/>
          </a:xfrm>
          <a:prstGeom prst="rect">
            <a:avLst/>
          </a:prstGeom>
          <a:noFill/>
        </p:spPr>
        <p:txBody>
          <a:bodyPr wrap="none" rtlCol="0">
            <a:spAutoFit/>
          </a:bodyPr>
          <a:lstStyle/>
          <a:p>
            <a:r>
              <a:rPr lang="en-AU" sz="825" dirty="0">
                <a:solidFill>
                  <a:srgbClr val="FF0000"/>
                </a:solidFill>
              </a:rPr>
              <a:t>192.0.2.0/24 </a:t>
            </a:r>
            <a:r>
              <a:rPr lang="en-AU" sz="825" dirty="0" err="1">
                <a:solidFill>
                  <a:srgbClr val="FF0000"/>
                </a:solidFill>
              </a:rPr>
              <a:t>ASPath</a:t>
            </a:r>
            <a:r>
              <a:rPr lang="en-AU" sz="825" dirty="0">
                <a:solidFill>
                  <a:srgbClr val="FF0000"/>
                </a:solidFill>
              </a:rPr>
              <a:t> 1</a:t>
            </a:r>
          </a:p>
        </p:txBody>
      </p:sp>
      <p:sp>
        <p:nvSpPr>
          <p:cNvPr id="22" name="TextBox 21">
            <a:extLst>
              <a:ext uri="{FF2B5EF4-FFF2-40B4-BE49-F238E27FC236}">
                <a16:creationId xmlns:a16="http://schemas.microsoft.com/office/drawing/2014/main" id="{87810854-CBD9-6449-B78D-2AA5C998B9EC}"/>
              </a:ext>
            </a:extLst>
          </p:cNvPr>
          <p:cNvSpPr txBox="1"/>
          <p:nvPr/>
        </p:nvSpPr>
        <p:spPr>
          <a:xfrm>
            <a:off x="4175344" y="2991922"/>
            <a:ext cx="1457450" cy="219291"/>
          </a:xfrm>
          <a:prstGeom prst="rect">
            <a:avLst/>
          </a:prstGeom>
          <a:noFill/>
        </p:spPr>
        <p:txBody>
          <a:bodyPr wrap="none" rtlCol="0">
            <a:spAutoFit/>
          </a:bodyPr>
          <a:lstStyle/>
          <a:p>
            <a:r>
              <a:rPr lang="en-AU" sz="825" dirty="0">
                <a:solidFill>
                  <a:srgbClr val="FF0000"/>
                </a:solidFill>
              </a:rPr>
              <a:t>192.0.2.0/24 </a:t>
            </a:r>
            <a:r>
              <a:rPr lang="en-AU" sz="825" dirty="0" err="1">
                <a:solidFill>
                  <a:srgbClr val="FF0000"/>
                </a:solidFill>
              </a:rPr>
              <a:t>ASPath</a:t>
            </a:r>
            <a:r>
              <a:rPr lang="en-AU" sz="825" dirty="0">
                <a:solidFill>
                  <a:srgbClr val="FF0000"/>
                </a:solidFill>
              </a:rPr>
              <a:t> 666,1</a:t>
            </a:r>
          </a:p>
        </p:txBody>
      </p:sp>
      <p:sp>
        <p:nvSpPr>
          <p:cNvPr id="24" name="TextBox 23">
            <a:extLst>
              <a:ext uri="{FF2B5EF4-FFF2-40B4-BE49-F238E27FC236}">
                <a16:creationId xmlns:a16="http://schemas.microsoft.com/office/drawing/2014/main" id="{2966C6B6-9EC9-BB42-B9BD-947429A1B85D}"/>
              </a:ext>
            </a:extLst>
          </p:cNvPr>
          <p:cNvSpPr txBox="1"/>
          <p:nvPr/>
        </p:nvSpPr>
        <p:spPr>
          <a:xfrm>
            <a:off x="2234746" y="4280765"/>
            <a:ext cx="3435556" cy="507831"/>
          </a:xfrm>
          <a:prstGeom prst="rect">
            <a:avLst/>
          </a:prstGeom>
          <a:noFill/>
        </p:spPr>
        <p:txBody>
          <a:bodyPr wrap="none" rtlCol="0">
            <a:spAutoFit/>
          </a:bodyPr>
          <a:lstStyle/>
          <a:p>
            <a:r>
              <a:rPr lang="en-AU" sz="1350" dirty="0"/>
              <a:t>AS 666 synthesises a path to 192.0.2.0/24</a:t>
            </a:r>
          </a:p>
          <a:p>
            <a:r>
              <a:rPr lang="en-AU" sz="1350" dirty="0"/>
              <a:t>Using origin AS 1</a:t>
            </a:r>
          </a:p>
        </p:txBody>
      </p:sp>
      <p:sp>
        <p:nvSpPr>
          <p:cNvPr id="25" name="Freeform 24">
            <a:extLst>
              <a:ext uri="{FF2B5EF4-FFF2-40B4-BE49-F238E27FC236}">
                <a16:creationId xmlns:a16="http://schemas.microsoft.com/office/drawing/2014/main" id="{FB446E01-9094-DC4C-A3C0-09D1676EDE82}"/>
              </a:ext>
            </a:extLst>
          </p:cNvPr>
          <p:cNvSpPr/>
          <p:nvPr/>
        </p:nvSpPr>
        <p:spPr>
          <a:xfrm>
            <a:off x="4022368" y="2884808"/>
            <a:ext cx="1604606" cy="499466"/>
          </a:xfrm>
          <a:custGeom>
            <a:avLst/>
            <a:gdLst>
              <a:gd name="connsiteX0" fmla="*/ 282269 w 2139474"/>
              <a:gd name="connsiteY0" fmla="*/ 427416 h 665955"/>
              <a:gd name="connsiteX1" fmla="*/ 322026 w 2139474"/>
              <a:gd name="connsiteY1" fmla="*/ 467173 h 665955"/>
              <a:gd name="connsiteX2" fmla="*/ 1961982 w 2139474"/>
              <a:gd name="connsiteY2" fmla="*/ 616260 h 665955"/>
              <a:gd name="connsiteX3" fmla="*/ 1971921 w 2139474"/>
              <a:gd name="connsiteY3" fmla="*/ 178938 h 665955"/>
              <a:gd name="connsiteX4" fmla="*/ 868678 w 2139474"/>
              <a:gd name="connsiteY4" fmla="*/ 33 h 665955"/>
              <a:gd name="connsiteX5" fmla="*/ 33791 w 2139474"/>
              <a:gd name="connsiteY5" fmla="*/ 168999 h 665955"/>
              <a:gd name="connsiteX6" fmla="*/ 242513 w 2139474"/>
              <a:gd name="connsiteY6" fmla="*/ 665955 h 6659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39474" h="665955">
                <a:moveTo>
                  <a:pt x="282269" y="427416"/>
                </a:moveTo>
                <a:cubicBezTo>
                  <a:pt x="162171" y="431557"/>
                  <a:pt x="42074" y="435699"/>
                  <a:pt x="322026" y="467173"/>
                </a:cubicBezTo>
                <a:cubicBezTo>
                  <a:pt x="601978" y="498647"/>
                  <a:pt x="1687000" y="664299"/>
                  <a:pt x="1961982" y="616260"/>
                </a:cubicBezTo>
                <a:cubicBezTo>
                  <a:pt x="2236964" y="568221"/>
                  <a:pt x="2154138" y="281642"/>
                  <a:pt x="1971921" y="178938"/>
                </a:cubicBezTo>
                <a:cubicBezTo>
                  <a:pt x="1789704" y="76233"/>
                  <a:pt x="1191700" y="1689"/>
                  <a:pt x="868678" y="33"/>
                </a:cubicBezTo>
                <a:cubicBezTo>
                  <a:pt x="545656" y="-1623"/>
                  <a:pt x="138152" y="58012"/>
                  <a:pt x="33791" y="168999"/>
                </a:cubicBezTo>
                <a:cubicBezTo>
                  <a:pt x="-70570" y="279986"/>
                  <a:pt x="85971" y="472970"/>
                  <a:pt x="242513" y="665955"/>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26" name="TextBox 25">
            <a:extLst>
              <a:ext uri="{FF2B5EF4-FFF2-40B4-BE49-F238E27FC236}">
                <a16:creationId xmlns:a16="http://schemas.microsoft.com/office/drawing/2014/main" id="{1B52DF17-608B-244B-A7E3-AF7512D75DB0}"/>
              </a:ext>
            </a:extLst>
          </p:cNvPr>
          <p:cNvSpPr txBox="1"/>
          <p:nvPr/>
        </p:nvSpPr>
        <p:spPr>
          <a:xfrm>
            <a:off x="5755636" y="3090025"/>
            <a:ext cx="2992829" cy="507831"/>
          </a:xfrm>
          <a:prstGeom prst="rect">
            <a:avLst/>
          </a:prstGeom>
          <a:noFill/>
        </p:spPr>
        <p:txBody>
          <a:bodyPr wrap="square" rtlCol="0">
            <a:spAutoFit/>
          </a:bodyPr>
          <a:lstStyle/>
          <a:p>
            <a:r>
              <a:rPr lang="en-AU" sz="1350" dirty="0">
                <a:latin typeface="AhnbergHand" pitchFamily="2" charset="0"/>
              </a:rPr>
              <a:t>But AS 1 is not connected to AS 666!</a:t>
            </a:r>
          </a:p>
        </p:txBody>
      </p:sp>
      <p:sp>
        <p:nvSpPr>
          <p:cNvPr id="27" name="Title 26">
            <a:extLst>
              <a:ext uri="{FF2B5EF4-FFF2-40B4-BE49-F238E27FC236}">
                <a16:creationId xmlns:a16="http://schemas.microsoft.com/office/drawing/2014/main" id="{E28B7889-B905-FB42-8F3B-D175FAA43DAF}"/>
              </a:ext>
            </a:extLst>
          </p:cNvPr>
          <p:cNvSpPr>
            <a:spLocks noGrp="1"/>
          </p:cNvSpPr>
          <p:nvPr>
            <p:ph type="title"/>
          </p:nvPr>
        </p:nvSpPr>
        <p:spPr/>
        <p:txBody>
          <a:bodyPr/>
          <a:lstStyle/>
          <a:p>
            <a:r>
              <a:rPr lang="en-AU" dirty="0" err="1"/>
              <a:t>soBGP</a:t>
            </a:r>
            <a:r>
              <a:rPr lang="en-AU" dirty="0"/>
              <a:t> Example</a:t>
            </a:r>
          </a:p>
        </p:txBody>
      </p:sp>
      <p:sp>
        <p:nvSpPr>
          <p:cNvPr id="29" name="TextBox 28">
            <a:extLst>
              <a:ext uri="{FF2B5EF4-FFF2-40B4-BE49-F238E27FC236}">
                <a16:creationId xmlns:a16="http://schemas.microsoft.com/office/drawing/2014/main" id="{6ACA17B6-E07D-874B-A176-64249619E887}"/>
              </a:ext>
            </a:extLst>
          </p:cNvPr>
          <p:cNvSpPr txBox="1"/>
          <p:nvPr/>
        </p:nvSpPr>
        <p:spPr>
          <a:xfrm>
            <a:off x="4732048" y="133160"/>
            <a:ext cx="2954655" cy="300082"/>
          </a:xfrm>
          <a:prstGeom prst="rect">
            <a:avLst/>
          </a:prstGeom>
          <a:noFill/>
          <a:ln>
            <a:solidFill>
              <a:schemeClr val="tx1"/>
            </a:solidFill>
          </a:ln>
        </p:spPr>
        <p:txBody>
          <a:bodyPr wrap="none" rtlCol="0">
            <a:spAutoFit/>
          </a:bodyPr>
          <a:lstStyle/>
          <a:p>
            <a:r>
              <a:rPr lang="en-AU" sz="1350" dirty="0"/>
              <a:t>AS1 connected to: AS2, signed AS1</a:t>
            </a:r>
          </a:p>
        </p:txBody>
      </p:sp>
      <p:sp>
        <p:nvSpPr>
          <p:cNvPr id="30" name="TextBox 29">
            <a:extLst>
              <a:ext uri="{FF2B5EF4-FFF2-40B4-BE49-F238E27FC236}">
                <a16:creationId xmlns:a16="http://schemas.microsoft.com/office/drawing/2014/main" id="{6A2AF8CC-84D2-7E47-AE0A-DA4521B6CC11}"/>
              </a:ext>
            </a:extLst>
          </p:cNvPr>
          <p:cNvSpPr txBox="1"/>
          <p:nvPr/>
        </p:nvSpPr>
        <p:spPr>
          <a:xfrm>
            <a:off x="4732048" y="521135"/>
            <a:ext cx="3377848" cy="300082"/>
          </a:xfrm>
          <a:prstGeom prst="rect">
            <a:avLst/>
          </a:prstGeom>
          <a:noFill/>
          <a:ln>
            <a:solidFill>
              <a:schemeClr val="tx1"/>
            </a:solidFill>
          </a:ln>
        </p:spPr>
        <p:txBody>
          <a:bodyPr wrap="none" rtlCol="0">
            <a:spAutoFit/>
          </a:bodyPr>
          <a:lstStyle/>
          <a:p>
            <a:r>
              <a:rPr lang="en-AU" sz="1350" dirty="0"/>
              <a:t>AS2 connected to: AS1, AS3, signed AS2</a:t>
            </a:r>
          </a:p>
        </p:txBody>
      </p:sp>
      <p:sp>
        <p:nvSpPr>
          <p:cNvPr id="31" name="TextBox 30">
            <a:extLst>
              <a:ext uri="{FF2B5EF4-FFF2-40B4-BE49-F238E27FC236}">
                <a16:creationId xmlns:a16="http://schemas.microsoft.com/office/drawing/2014/main" id="{DE0D1641-75D5-F94A-B4C1-3A1157CB667E}"/>
              </a:ext>
            </a:extLst>
          </p:cNvPr>
          <p:cNvSpPr txBox="1"/>
          <p:nvPr/>
        </p:nvSpPr>
        <p:spPr>
          <a:xfrm>
            <a:off x="4732048" y="909110"/>
            <a:ext cx="3377848" cy="300082"/>
          </a:xfrm>
          <a:prstGeom prst="rect">
            <a:avLst/>
          </a:prstGeom>
          <a:noFill/>
          <a:ln>
            <a:solidFill>
              <a:schemeClr val="tx1"/>
            </a:solidFill>
          </a:ln>
        </p:spPr>
        <p:txBody>
          <a:bodyPr wrap="none" rtlCol="0">
            <a:spAutoFit/>
          </a:bodyPr>
          <a:lstStyle/>
          <a:p>
            <a:r>
              <a:rPr lang="en-AU" sz="1350" dirty="0"/>
              <a:t>AS3 connected to: AS2, AS4, signed AS3</a:t>
            </a:r>
          </a:p>
        </p:txBody>
      </p:sp>
      <p:sp>
        <p:nvSpPr>
          <p:cNvPr id="32" name="TextBox 31">
            <a:extLst>
              <a:ext uri="{FF2B5EF4-FFF2-40B4-BE49-F238E27FC236}">
                <a16:creationId xmlns:a16="http://schemas.microsoft.com/office/drawing/2014/main" id="{7CB7F849-FBDE-C645-8709-99E7059E1B50}"/>
              </a:ext>
            </a:extLst>
          </p:cNvPr>
          <p:cNvSpPr txBox="1"/>
          <p:nvPr/>
        </p:nvSpPr>
        <p:spPr>
          <a:xfrm>
            <a:off x="4732048" y="1297086"/>
            <a:ext cx="3993401" cy="300082"/>
          </a:xfrm>
          <a:prstGeom prst="rect">
            <a:avLst/>
          </a:prstGeom>
          <a:noFill/>
          <a:ln>
            <a:solidFill>
              <a:schemeClr val="tx1"/>
            </a:solidFill>
          </a:ln>
        </p:spPr>
        <p:txBody>
          <a:bodyPr wrap="none" rtlCol="0">
            <a:spAutoFit/>
          </a:bodyPr>
          <a:lstStyle/>
          <a:p>
            <a:r>
              <a:rPr lang="en-AU" sz="1350" dirty="0"/>
              <a:t>AS4 connected to: AS3, AS5, AS666, signed AS4</a:t>
            </a:r>
          </a:p>
        </p:txBody>
      </p:sp>
      <p:pic>
        <p:nvPicPr>
          <p:cNvPr id="28" name="Picture 27">
            <a:extLst>
              <a:ext uri="{FF2B5EF4-FFF2-40B4-BE49-F238E27FC236}">
                <a16:creationId xmlns:a16="http://schemas.microsoft.com/office/drawing/2014/main" id="{41C67E28-B49E-9044-BC8E-3A1B2815AF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3310" y="3588021"/>
            <a:ext cx="968350" cy="768690"/>
          </a:xfrm>
          <a:prstGeom prst="rect">
            <a:avLst/>
          </a:prstGeom>
        </p:spPr>
      </p:pic>
      <p:sp>
        <p:nvSpPr>
          <p:cNvPr id="2" name="Freeform 1">
            <a:extLst>
              <a:ext uri="{FF2B5EF4-FFF2-40B4-BE49-F238E27FC236}">
                <a16:creationId xmlns:a16="http://schemas.microsoft.com/office/drawing/2014/main" id="{93582E7E-0226-B046-9033-E70B8645F90A}"/>
              </a:ext>
            </a:extLst>
          </p:cNvPr>
          <p:cNvSpPr/>
          <p:nvPr/>
        </p:nvSpPr>
        <p:spPr>
          <a:xfrm>
            <a:off x="7466275" y="198351"/>
            <a:ext cx="1249512" cy="2966268"/>
          </a:xfrm>
          <a:custGeom>
            <a:avLst/>
            <a:gdLst>
              <a:gd name="connsiteX0" fmla="*/ 0 w 1249512"/>
              <a:gd name="connsiteY0" fmla="*/ 2966268 h 2966268"/>
              <a:gd name="connsiteX1" fmla="*/ 898497 w 1249512"/>
              <a:gd name="connsiteY1" fmla="*/ 1638400 h 2966268"/>
              <a:gd name="connsiteX2" fmla="*/ 1224501 w 1249512"/>
              <a:gd name="connsiteY2" fmla="*/ 270776 h 2966268"/>
              <a:gd name="connsiteX3" fmla="*/ 294198 w 1249512"/>
              <a:gd name="connsiteY3" fmla="*/ 79945 h 2966268"/>
              <a:gd name="connsiteX4" fmla="*/ 453224 w 1249512"/>
              <a:gd name="connsiteY4" fmla="*/ 432 h 2966268"/>
              <a:gd name="connsiteX5" fmla="*/ 206734 w 1249512"/>
              <a:gd name="connsiteY5" fmla="*/ 56091 h 2966268"/>
              <a:gd name="connsiteX6" fmla="*/ 421419 w 1249512"/>
              <a:gd name="connsiteY6" fmla="*/ 215117 h 29662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9512" h="2966268">
                <a:moveTo>
                  <a:pt x="0" y="2966268"/>
                </a:moveTo>
                <a:cubicBezTo>
                  <a:pt x="347207" y="2526958"/>
                  <a:pt x="694414" y="2087649"/>
                  <a:pt x="898497" y="1638400"/>
                </a:cubicBezTo>
                <a:cubicBezTo>
                  <a:pt x="1102580" y="1189151"/>
                  <a:pt x="1325218" y="530518"/>
                  <a:pt x="1224501" y="270776"/>
                </a:cubicBezTo>
                <a:cubicBezTo>
                  <a:pt x="1123785" y="11033"/>
                  <a:pt x="422744" y="125002"/>
                  <a:pt x="294198" y="79945"/>
                </a:cubicBezTo>
                <a:cubicBezTo>
                  <a:pt x="165652" y="34888"/>
                  <a:pt x="467801" y="4408"/>
                  <a:pt x="453224" y="432"/>
                </a:cubicBezTo>
                <a:cubicBezTo>
                  <a:pt x="438647" y="-3544"/>
                  <a:pt x="212035" y="20310"/>
                  <a:pt x="206734" y="56091"/>
                </a:cubicBezTo>
                <a:cubicBezTo>
                  <a:pt x="201433" y="91872"/>
                  <a:pt x="311426" y="153494"/>
                  <a:pt x="421419" y="215117"/>
                </a:cubicBezTo>
              </a:path>
            </a:pathLst>
          </a:custGeom>
          <a:no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Tree>
    <p:extLst>
      <p:ext uri="{BB962C8B-B14F-4D97-AF65-F5344CB8AC3E}">
        <p14:creationId xmlns:p14="http://schemas.microsoft.com/office/powerpoint/2010/main" val="2495136519"/>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E7AC1-713C-CF43-9A54-10346EE7912F}"/>
              </a:ext>
            </a:extLst>
          </p:cNvPr>
          <p:cNvSpPr>
            <a:spLocks noGrp="1"/>
          </p:cNvSpPr>
          <p:nvPr>
            <p:ph type="title"/>
          </p:nvPr>
        </p:nvSpPr>
        <p:spPr/>
        <p:txBody>
          <a:bodyPr/>
          <a:lstStyle/>
          <a:p>
            <a:r>
              <a:rPr lang="en-AU" dirty="0" err="1"/>
              <a:t>soBGP</a:t>
            </a:r>
            <a:endParaRPr lang="en-AU" dirty="0"/>
          </a:p>
        </p:txBody>
      </p:sp>
      <p:sp>
        <p:nvSpPr>
          <p:cNvPr id="3" name="Content Placeholder 2">
            <a:extLst>
              <a:ext uri="{FF2B5EF4-FFF2-40B4-BE49-F238E27FC236}">
                <a16:creationId xmlns:a16="http://schemas.microsoft.com/office/drawing/2014/main" id="{43CB8115-F3C6-2943-80C8-DFE8DACFF4D9}"/>
              </a:ext>
            </a:extLst>
          </p:cNvPr>
          <p:cNvSpPr>
            <a:spLocks noGrp="1"/>
          </p:cNvSpPr>
          <p:nvPr>
            <p:ph idx="1"/>
          </p:nvPr>
        </p:nvSpPr>
        <p:spPr>
          <a:xfrm>
            <a:off x="628650" y="1369219"/>
            <a:ext cx="8219661" cy="3263504"/>
          </a:xfrm>
        </p:spPr>
        <p:txBody>
          <a:bodyPr>
            <a:normAutofit/>
          </a:bodyPr>
          <a:lstStyle/>
          <a:p>
            <a:r>
              <a:rPr lang="en-AU" dirty="0"/>
              <a:t>Lightweight process</a:t>
            </a:r>
          </a:p>
          <a:p>
            <a:endParaRPr lang="en-AU" dirty="0"/>
          </a:p>
          <a:p>
            <a:r>
              <a:rPr lang="en-AU" dirty="0"/>
              <a:t>Allows off-router processing and detached filter management</a:t>
            </a:r>
          </a:p>
          <a:p>
            <a:endParaRPr lang="en-AU" dirty="0"/>
          </a:p>
          <a:p>
            <a:r>
              <a:rPr lang="en-AU" dirty="0"/>
              <a:t>Allows for piecemeal partial validation </a:t>
            </a:r>
          </a:p>
          <a:p>
            <a:pPr lvl="1"/>
            <a:r>
              <a:rPr lang="en-AU" dirty="0"/>
              <a:t>(if you lie about me in an AS Path then you have to include one of my AS neighbours)</a:t>
            </a:r>
          </a:p>
          <a:p>
            <a:pPr lvl="1"/>
            <a:endParaRPr lang="en-AU" dirty="0"/>
          </a:p>
        </p:txBody>
      </p:sp>
    </p:spTree>
    <p:extLst>
      <p:ext uri="{BB962C8B-B14F-4D97-AF65-F5344CB8AC3E}">
        <p14:creationId xmlns:p14="http://schemas.microsoft.com/office/powerpoint/2010/main" val="1094513426"/>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E7AC1-713C-CF43-9A54-10346EE7912F}"/>
              </a:ext>
            </a:extLst>
          </p:cNvPr>
          <p:cNvSpPr>
            <a:spLocks noGrp="1"/>
          </p:cNvSpPr>
          <p:nvPr>
            <p:ph type="title"/>
          </p:nvPr>
        </p:nvSpPr>
        <p:spPr/>
        <p:txBody>
          <a:bodyPr/>
          <a:lstStyle/>
          <a:p>
            <a:r>
              <a:rPr lang="en-AU" dirty="0" err="1"/>
              <a:t>soBGP</a:t>
            </a:r>
            <a:endParaRPr lang="en-AU" dirty="0"/>
          </a:p>
        </p:txBody>
      </p:sp>
      <p:sp>
        <p:nvSpPr>
          <p:cNvPr id="3" name="Content Placeholder 2">
            <a:extLst>
              <a:ext uri="{FF2B5EF4-FFF2-40B4-BE49-F238E27FC236}">
                <a16:creationId xmlns:a16="http://schemas.microsoft.com/office/drawing/2014/main" id="{43CB8115-F3C6-2943-80C8-DFE8DACFF4D9}"/>
              </a:ext>
            </a:extLst>
          </p:cNvPr>
          <p:cNvSpPr>
            <a:spLocks noGrp="1"/>
          </p:cNvSpPr>
          <p:nvPr>
            <p:ph idx="1"/>
          </p:nvPr>
        </p:nvSpPr>
        <p:spPr>
          <a:xfrm>
            <a:off x="628650" y="1369219"/>
            <a:ext cx="8219661" cy="3263504"/>
          </a:xfrm>
        </p:spPr>
        <p:txBody>
          <a:bodyPr>
            <a:normAutofit/>
          </a:bodyPr>
          <a:lstStyle/>
          <a:p>
            <a:pPr marL="0" indent="0">
              <a:buNone/>
            </a:pPr>
            <a:r>
              <a:rPr lang="en-AU" dirty="0"/>
              <a:t>BUT:</a:t>
            </a:r>
          </a:p>
          <a:p>
            <a:pPr lvl="1"/>
            <a:r>
              <a:rPr lang="en-AU" dirty="0"/>
              <a:t>No policy component – route leaks are not detected in </a:t>
            </a:r>
            <a:r>
              <a:rPr lang="en-AU" dirty="0" err="1"/>
              <a:t>soBGP</a:t>
            </a:r>
            <a:endParaRPr lang="en-AU" dirty="0"/>
          </a:p>
          <a:p>
            <a:pPr lvl="1"/>
            <a:endParaRPr lang="en-AU" dirty="0"/>
          </a:p>
          <a:p>
            <a:pPr lvl="1"/>
            <a:r>
              <a:rPr lang="en-AU" dirty="0"/>
              <a:t>Replaces “Path Validation” with “Path Plausibility”</a:t>
            </a:r>
          </a:p>
          <a:p>
            <a:pPr lvl="2"/>
            <a:r>
              <a:rPr lang="en-AU" dirty="0"/>
              <a:t>The extent to which AS Path manipulation can pass undetected depends on the uptake of AS adjacency publication </a:t>
            </a:r>
          </a:p>
          <a:p>
            <a:pPr lvl="1"/>
            <a:endParaRPr lang="en-AU" dirty="0"/>
          </a:p>
        </p:txBody>
      </p:sp>
    </p:spTree>
    <p:extLst>
      <p:ext uri="{BB962C8B-B14F-4D97-AF65-F5344CB8AC3E}">
        <p14:creationId xmlns:p14="http://schemas.microsoft.com/office/powerpoint/2010/main" val="3381052624"/>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CB1AC-E07E-0449-8B0B-B526689FD23B}"/>
              </a:ext>
            </a:extLst>
          </p:cNvPr>
          <p:cNvSpPr>
            <a:spLocks noGrp="1"/>
          </p:cNvSpPr>
          <p:nvPr>
            <p:ph type="title"/>
          </p:nvPr>
        </p:nvSpPr>
        <p:spPr/>
        <p:txBody>
          <a:bodyPr/>
          <a:lstStyle/>
          <a:p>
            <a:r>
              <a:rPr lang="en-AU" dirty="0"/>
              <a:t>Routing: Path + Policy</a:t>
            </a:r>
          </a:p>
        </p:txBody>
      </p:sp>
      <p:sp>
        <p:nvSpPr>
          <p:cNvPr id="3" name="Content Placeholder 2">
            <a:extLst>
              <a:ext uri="{FF2B5EF4-FFF2-40B4-BE49-F238E27FC236}">
                <a16:creationId xmlns:a16="http://schemas.microsoft.com/office/drawing/2014/main" id="{9120F4C9-DCA6-F148-A465-D5792C320B1B}"/>
              </a:ext>
            </a:extLst>
          </p:cNvPr>
          <p:cNvSpPr>
            <a:spLocks noGrp="1"/>
          </p:cNvSpPr>
          <p:nvPr>
            <p:ph idx="1"/>
          </p:nvPr>
        </p:nvSpPr>
        <p:spPr/>
        <p:txBody>
          <a:bodyPr/>
          <a:lstStyle/>
          <a:p>
            <a:r>
              <a:rPr lang="en-AU" dirty="0"/>
              <a:t>Each network has routes learned from Customers, Peers and Providers</a:t>
            </a:r>
          </a:p>
          <a:p>
            <a:pPr lvl="1"/>
            <a:r>
              <a:rPr lang="en-AU" dirty="0"/>
              <a:t>Routes learned from customers are advertised to all other Customers, all Peers and all Providers</a:t>
            </a:r>
          </a:p>
          <a:p>
            <a:pPr lvl="1"/>
            <a:r>
              <a:rPr lang="en-AU" dirty="0"/>
              <a:t>Routes learned from Peers are advertised only to all Customers</a:t>
            </a:r>
          </a:p>
          <a:p>
            <a:pPr lvl="1"/>
            <a:r>
              <a:rPr lang="en-AU" dirty="0"/>
              <a:t>Routes learned from Providers are advertised only to Customers</a:t>
            </a:r>
          </a:p>
        </p:txBody>
      </p:sp>
    </p:spTree>
    <p:extLst>
      <p:ext uri="{BB962C8B-B14F-4D97-AF65-F5344CB8AC3E}">
        <p14:creationId xmlns:p14="http://schemas.microsoft.com/office/powerpoint/2010/main" val="1792515679"/>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119CF-A458-5747-B44D-C10F3EF7A3D4}"/>
              </a:ext>
            </a:extLst>
          </p:cNvPr>
          <p:cNvSpPr>
            <a:spLocks noGrp="1"/>
          </p:cNvSpPr>
          <p:nvPr>
            <p:ph type="title"/>
          </p:nvPr>
        </p:nvSpPr>
        <p:spPr/>
        <p:txBody>
          <a:bodyPr/>
          <a:lstStyle/>
          <a:p>
            <a:r>
              <a:rPr lang="en-AU" dirty="0"/>
              <a:t>“Valley Free” Routing</a:t>
            </a:r>
          </a:p>
        </p:txBody>
      </p:sp>
      <p:cxnSp>
        <p:nvCxnSpPr>
          <p:cNvPr id="5" name="Straight Arrow Connector 4">
            <a:extLst>
              <a:ext uri="{FF2B5EF4-FFF2-40B4-BE49-F238E27FC236}">
                <a16:creationId xmlns:a16="http://schemas.microsoft.com/office/drawing/2014/main" id="{093698F5-9563-AF4D-BDF0-530FEDC022BD}"/>
              </a:ext>
            </a:extLst>
          </p:cNvPr>
          <p:cNvCxnSpPr/>
          <p:nvPr/>
        </p:nvCxnSpPr>
        <p:spPr>
          <a:xfrm flipV="1">
            <a:off x="2098911" y="1126575"/>
            <a:ext cx="1408872" cy="901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628F4101-F337-6642-A95C-549B62CB109E}"/>
              </a:ext>
            </a:extLst>
          </p:cNvPr>
          <p:cNvSpPr txBox="1"/>
          <p:nvPr/>
        </p:nvSpPr>
        <p:spPr>
          <a:xfrm>
            <a:off x="3507783" y="925307"/>
            <a:ext cx="829073" cy="300082"/>
          </a:xfrm>
          <a:prstGeom prst="rect">
            <a:avLst/>
          </a:prstGeom>
          <a:noFill/>
        </p:spPr>
        <p:txBody>
          <a:bodyPr wrap="none" rtlCol="0">
            <a:spAutoFit/>
          </a:bodyPr>
          <a:lstStyle/>
          <a:p>
            <a:r>
              <a:rPr lang="en-AU" sz="1350" dirty="0"/>
              <a:t>Provider</a:t>
            </a:r>
          </a:p>
        </p:txBody>
      </p:sp>
      <p:sp>
        <p:nvSpPr>
          <p:cNvPr id="7" name="TextBox 6">
            <a:extLst>
              <a:ext uri="{FF2B5EF4-FFF2-40B4-BE49-F238E27FC236}">
                <a16:creationId xmlns:a16="http://schemas.microsoft.com/office/drawing/2014/main" id="{17C17F04-DB32-FA44-97BE-2D05FD97CE77}"/>
              </a:ext>
            </a:extLst>
          </p:cNvPr>
          <p:cNvSpPr txBox="1"/>
          <p:nvPr/>
        </p:nvSpPr>
        <p:spPr>
          <a:xfrm>
            <a:off x="1278735" y="1952820"/>
            <a:ext cx="934871" cy="300082"/>
          </a:xfrm>
          <a:prstGeom prst="rect">
            <a:avLst/>
          </a:prstGeom>
          <a:noFill/>
        </p:spPr>
        <p:txBody>
          <a:bodyPr wrap="none" rtlCol="0">
            <a:spAutoFit/>
          </a:bodyPr>
          <a:lstStyle/>
          <a:p>
            <a:r>
              <a:rPr lang="en-AU" sz="1350" dirty="0"/>
              <a:t>Customer</a:t>
            </a:r>
          </a:p>
        </p:txBody>
      </p:sp>
      <p:sp>
        <p:nvSpPr>
          <p:cNvPr id="8" name="TextBox 7">
            <a:extLst>
              <a:ext uri="{FF2B5EF4-FFF2-40B4-BE49-F238E27FC236}">
                <a16:creationId xmlns:a16="http://schemas.microsoft.com/office/drawing/2014/main" id="{0D737790-7182-E742-B105-5EF2A566362E}"/>
              </a:ext>
            </a:extLst>
          </p:cNvPr>
          <p:cNvSpPr txBox="1"/>
          <p:nvPr/>
        </p:nvSpPr>
        <p:spPr>
          <a:xfrm>
            <a:off x="4972305" y="1543683"/>
            <a:ext cx="550151" cy="300082"/>
          </a:xfrm>
          <a:prstGeom prst="rect">
            <a:avLst/>
          </a:prstGeom>
          <a:noFill/>
        </p:spPr>
        <p:txBody>
          <a:bodyPr wrap="none" rtlCol="0">
            <a:spAutoFit/>
          </a:bodyPr>
          <a:lstStyle/>
          <a:p>
            <a:r>
              <a:rPr lang="en-AU" sz="1350" dirty="0"/>
              <a:t>Peer</a:t>
            </a:r>
          </a:p>
        </p:txBody>
      </p:sp>
      <p:sp>
        <p:nvSpPr>
          <p:cNvPr id="9" name="TextBox 8">
            <a:extLst>
              <a:ext uri="{FF2B5EF4-FFF2-40B4-BE49-F238E27FC236}">
                <a16:creationId xmlns:a16="http://schemas.microsoft.com/office/drawing/2014/main" id="{5AF9FFFC-8F5C-A440-B07C-56FAD148C725}"/>
              </a:ext>
            </a:extLst>
          </p:cNvPr>
          <p:cNvSpPr txBox="1"/>
          <p:nvPr/>
        </p:nvSpPr>
        <p:spPr>
          <a:xfrm>
            <a:off x="6823468" y="1543683"/>
            <a:ext cx="550151" cy="300082"/>
          </a:xfrm>
          <a:prstGeom prst="rect">
            <a:avLst/>
          </a:prstGeom>
          <a:noFill/>
        </p:spPr>
        <p:txBody>
          <a:bodyPr wrap="none" rtlCol="0">
            <a:spAutoFit/>
          </a:bodyPr>
          <a:lstStyle/>
          <a:p>
            <a:r>
              <a:rPr lang="en-AU" sz="1350" dirty="0"/>
              <a:t>Peer</a:t>
            </a:r>
          </a:p>
        </p:txBody>
      </p:sp>
      <p:cxnSp>
        <p:nvCxnSpPr>
          <p:cNvPr id="14" name="Straight Arrow Connector 13">
            <a:extLst>
              <a:ext uri="{FF2B5EF4-FFF2-40B4-BE49-F238E27FC236}">
                <a16:creationId xmlns:a16="http://schemas.microsoft.com/office/drawing/2014/main" id="{C52584EB-6743-C846-85C4-1279A9CF159E}"/>
              </a:ext>
            </a:extLst>
          </p:cNvPr>
          <p:cNvCxnSpPr>
            <a:stCxn id="8" idx="3"/>
            <a:endCxn id="9" idx="1"/>
          </p:cNvCxnSpPr>
          <p:nvPr/>
        </p:nvCxnSpPr>
        <p:spPr>
          <a:xfrm>
            <a:off x="5522456" y="1693724"/>
            <a:ext cx="1301012" cy="0"/>
          </a:xfrm>
          <a:prstGeom prst="straightConnector1">
            <a:avLst/>
          </a:prstGeom>
          <a:ln>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08547B72-5619-774F-90F0-D5712411974E}"/>
              </a:ext>
            </a:extLst>
          </p:cNvPr>
          <p:cNvSpPr txBox="1"/>
          <p:nvPr/>
        </p:nvSpPr>
        <p:spPr>
          <a:xfrm>
            <a:off x="2349276" y="2388277"/>
            <a:ext cx="4445448" cy="1131079"/>
          </a:xfrm>
          <a:prstGeom prst="rect">
            <a:avLst/>
          </a:prstGeom>
          <a:noFill/>
        </p:spPr>
        <p:txBody>
          <a:bodyPr wrap="none" rtlCol="0">
            <a:spAutoFit/>
          </a:bodyPr>
          <a:lstStyle/>
          <a:p>
            <a:r>
              <a:rPr lang="en-AU" sz="1350" dirty="0"/>
              <a:t>Every AS Path is a vector through the inter-AS topology</a:t>
            </a:r>
          </a:p>
          <a:p>
            <a:r>
              <a:rPr lang="en-AU" sz="1350" dirty="0"/>
              <a:t>Every policy-compliant AS path is a sequence of</a:t>
            </a:r>
          </a:p>
          <a:p>
            <a:pPr marL="214313" indent="-214313">
              <a:buFont typeface="Arial" panose="020B0604020202020204" pitchFamily="34" charset="0"/>
              <a:buChar char="•"/>
            </a:pPr>
            <a:r>
              <a:rPr lang="en-AU" sz="1350" dirty="0"/>
              <a:t>&gt;= 0 Customer to Provider links</a:t>
            </a:r>
          </a:p>
          <a:p>
            <a:pPr marL="214313" indent="-214313">
              <a:buFont typeface="Arial" panose="020B0604020202020204" pitchFamily="34" charset="0"/>
              <a:buChar char="•"/>
            </a:pPr>
            <a:r>
              <a:rPr lang="en-AU" sz="1350" dirty="0"/>
              <a:t>&lt;= 1 Peer to Peer link</a:t>
            </a:r>
          </a:p>
          <a:p>
            <a:pPr marL="214313" indent="-214313">
              <a:buFont typeface="Arial" panose="020B0604020202020204" pitchFamily="34" charset="0"/>
              <a:buChar char="•"/>
            </a:pPr>
            <a:r>
              <a:rPr lang="en-AU" sz="1350" dirty="0"/>
              <a:t>&gt;= 0 Provider to Customer links</a:t>
            </a:r>
          </a:p>
        </p:txBody>
      </p:sp>
      <p:cxnSp>
        <p:nvCxnSpPr>
          <p:cNvPr id="4" name="Straight Arrow Connector 3">
            <a:extLst>
              <a:ext uri="{FF2B5EF4-FFF2-40B4-BE49-F238E27FC236}">
                <a16:creationId xmlns:a16="http://schemas.microsoft.com/office/drawing/2014/main" id="{4B82AD73-6485-754E-B279-9ED2E12DDABA}"/>
              </a:ext>
            </a:extLst>
          </p:cNvPr>
          <p:cNvCxnSpPr/>
          <p:nvPr/>
        </p:nvCxnSpPr>
        <p:spPr>
          <a:xfrm flipV="1">
            <a:off x="654732" y="4249518"/>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12" name="Straight Arrow Connector 11">
            <a:extLst>
              <a:ext uri="{FF2B5EF4-FFF2-40B4-BE49-F238E27FC236}">
                <a16:creationId xmlns:a16="http://schemas.microsoft.com/office/drawing/2014/main" id="{C53641CC-5079-C242-8ED9-F967EADEAACE}"/>
              </a:ext>
            </a:extLst>
          </p:cNvPr>
          <p:cNvCxnSpPr/>
          <p:nvPr/>
        </p:nvCxnSpPr>
        <p:spPr>
          <a:xfrm flipV="1">
            <a:off x="1053622" y="3956646"/>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13" name="Straight Arrow Connector 12">
            <a:extLst>
              <a:ext uri="{FF2B5EF4-FFF2-40B4-BE49-F238E27FC236}">
                <a16:creationId xmlns:a16="http://schemas.microsoft.com/office/drawing/2014/main" id="{28E0691F-D38C-2740-8404-4A7B9F211398}"/>
              </a:ext>
            </a:extLst>
          </p:cNvPr>
          <p:cNvCxnSpPr>
            <a:cxnSpLocks/>
          </p:cNvCxnSpPr>
          <p:nvPr/>
        </p:nvCxnSpPr>
        <p:spPr>
          <a:xfrm>
            <a:off x="1510068" y="3957970"/>
            <a:ext cx="518161" cy="0"/>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18" name="Straight Arrow Connector 17">
            <a:extLst>
              <a:ext uri="{FF2B5EF4-FFF2-40B4-BE49-F238E27FC236}">
                <a16:creationId xmlns:a16="http://schemas.microsoft.com/office/drawing/2014/main" id="{0F1A3609-E744-3542-8D06-0A32AEC855F0}"/>
              </a:ext>
            </a:extLst>
          </p:cNvPr>
          <p:cNvCxnSpPr>
            <a:cxnSpLocks/>
          </p:cNvCxnSpPr>
          <p:nvPr/>
        </p:nvCxnSpPr>
        <p:spPr>
          <a:xfrm>
            <a:off x="2045456" y="3957974"/>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0" name="Straight Arrow Connector 19">
            <a:extLst>
              <a:ext uri="{FF2B5EF4-FFF2-40B4-BE49-F238E27FC236}">
                <a16:creationId xmlns:a16="http://schemas.microsoft.com/office/drawing/2014/main" id="{8DF2DEB7-A34D-0748-87B8-2C301C9E0134}"/>
              </a:ext>
            </a:extLst>
          </p:cNvPr>
          <p:cNvCxnSpPr>
            <a:cxnSpLocks/>
          </p:cNvCxnSpPr>
          <p:nvPr/>
        </p:nvCxnSpPr>
        <p:spPr>
          <a:xfrm>
            <a:off x="2308603" y="4250181"/>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1" name="Straight Arrow Connector 20">
            <a:extLst>
              <a:ext uri="{FF2B5EF4-FFF2-40B4-BE49-F238E27FC236}">
                <a16:creationId xmlns:a16="http://schemas.microsoft.com/office/drawing/2014/main" id="{D9C5D64E-0D50-6E44-8D06-F71D784F3C4B}"/>
              </a:ext>
            </a:extLst>
          </p:cNvPr>
          <p:cNvCxnSpPr/>
          <p:nvPr/>
        </p:nvCxnSpPr>
        <p:spPr>
          <a:xfrm flipV="1">
            <a:off x="5444673" y="4161572"/>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2" name="Straight Arrow Connector 21">
            <a:extLst>
              <a:ext uri="{FF2B5EF4-FFF2-40B4-BE49-F238E27FC236}">
                <a16:creationId xmlns:a16="http://schemas.microsoft.com/office/drawing/2014/main" id="{4967D775-6E96-D04E-BDA3-2DA866ED731C}"/>
              </a:ext>
            </a:extLst>
          </p:cNvPr>
          <p:cNvCxnSpPr/>
          <p:nvPr/>
        </p:nvCxnSpPr>
        <p:spPr>
          <a:xfrm flipV="1">
            <a:off x="6485540" y="3868700"/>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3" name="Straight Arrow Connector 22">
            <a:extLst>
              <a:ext uri="{FF2B5EF4-FFF2-40B4-BE49-F238E27FC236}">
                <a16:creationId xmlns:a16="http://schemas.microsoft.com/office/drawing/2014/main" id="{CFA56159-2397-9045-A612-7938CCD14B2D}"/>
              </a:ext>
            </a:extLst>
          </p:cNvPr>
          <p:cNvCxnSpPr>
            <a:cxnSpLocks/>
          </p:cNvCxnSpPr>
          <p:nvPr/>
        </p:nvCxnSpPr>
        <p:spPr>
          <a:xfrm>
            <a:off x="5885895" y="4149851"/>
            <a:ext cx="518161" cy="0"/>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4" name="Straight Arrow Connector 23">
            <a:extLst>
              <a:ext uri="{FF2B5EF4-FFF2-40B4-BE49-F238E27FC236}">
                <a16:creationId xmlns:a16="http://schemas.microsoft.com/office/drawing/2014/main" id="{E0FAC4AF-0238-244D-87F7-6D086DCDF2B8}"/>
              </a:ext>
            </a:extLst>
          </p:cNvPr>
          <p:cNvCxnSpPr>
            <a:cxnSpLocks/>
          </p:cNvCxnSpPr>
          <p:nvPr/>
        </p:nvCxnSpPr>
        <p:spPr>
          <a:xfrm>
            <a:off x="6835397" y="3870028"/>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5" name="Straight Arrow Connector 24">
            <a:extLst>
              <a:ext uri="{FF2B5EF4-FFF2-40B4-BE49-F238E27FC236}">
                <a16:creationId xmlns:a16="http://schemas.microsoft.com/office/drawing/2014/main" id="{5F62CA41-CB04-7F49-A6ED-2CC4489C7E00}"/>
              </a:ext>
            </a:extLst>
          </p:cNvPr>
          <p:cNvCxnSpPr>
            <a:cxnSpLocks/>
          </p:cNvCxnSpPr>
          <p:nvPr/>
        </p:nvCxnSpPr>
        <p:spPr>
          <a:xfrm>
            <a:off x="7098544" y="4162235"/>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6" name="Straight Arrow Connector 25">
            <a:extLst>
              <a:ext uri="{FF2B5EF4-FFF2-40B4-BE49-F238E27FC236}">
                <a16:creationId xmlns:a16="http://schemas.microsoft.com/office/drawing/2014/main" id="{DC89A383-392C-A14C-996F-C00492EFD505}"/>
              </a:ext>
            </a:extLst>
          </p:cNvPr>
          <p:cNvCxnSpPr/>
          <p:nvPr/>
        </p:nvCxnSpPr>
        <p:spPr>
          <a:xfrm flipV="1">
            <a:off x="3191157" y="4161572"/>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7" name="Straight Arrow Connector 26">
            <a:extLst>
              <a:ext uri="{FF2B5EF4-FFF2-40B4-BE49-F238E27FC236}">
                <a16:creationId xmlns:a16="http://schemas.microsoft.com/office/drawing/2014/main" id="{7EF0AC67-4FC2-F049-86EF-1FCBCE260925}"/>
              </a:ext>
            </a:extLst>
          </p:cNvPr>
          <p:cNvCxnSpPr/>
          <p:nvPr/>
        </p:nvCxnSpPr>
        <p:spPr>
          <a:xfrm flipV="1">
            <a:off x="3572463" y="3868699"/>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29" name="Straight Arrow Connector 28">
            <a:extLst>
              <a:ext uri="{FF2B5EF4-FFF2-40B4-BE49-F238E27FC236}">
                <a16:creationId xmlns:a16="http://schemas.microsoft.com/office/drawing/2014/main" id="{EF5AFA4C-4CF7-6A48-BFDB-58BD653754D8}"/>
              </a:ext>
            </a:extLst>
          </p:cNvPr>
          <p:cNvCxnSpPr>
            <a:cxnSpLocks/>
          </p:cNvCxnSpPr>
          <p:nvPr/>
        </p:nvCxnSpPr>
        <p:spPr>
          <a:xfrm>
            <a:off x="3934066" y="3912823"/>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31" name="Straight Arrow Connector 30">
            <a:extLst>
              <a:ext uri="{FF2B5EF4-FFF2-40B4-BE49-F238E27FC236}">
                <a16:creationId xmlns:a16="http://schemas.microsoft.com/office/drawing/2014/main" id="{029474AA-0CD4-F54E-89ED-F4E4BE62E3E9}"/>
              </a:ext>
            </a:extLst>
          </p:cNvPr>
          <p:cNvCxnSpPr>
            <a:cxnSpLocks/>
          </p:cNvCxnSpPr>
          <p:nvPr/>
        </p:nvCxnSpPr>
        <p:spPr>
          <a:xfrm>
            <a:off x="4637931" y="3912822"/>
            <a:ext cx="263147" cy="269017"/>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cxnSp>
        <p:nvCxnSpPr>
          <p:cNvPr id="32" name="Straight Arrow Connector 31">
            <a:extLst>
              <a:ext uri="{FF2B5EF4-FFF2-40B4-BE49-F238E27FC236}">
                <a16:creationId xmlns:a16="http://schemas.microsoft.com/office/drawing/2014/main" id="{C0D29C96-87E8-854A-82A1-26249992A7E8}"/>
              </a:ext>
            </a:extLst>
          </p:cNvPr>
          <p:cNvCxnSpPr/>
          <p:nvPr/>
        </p:nvCxnSpPr>
        <p:spPr>
          <a:xfrm flipV="1">
            <a:off x="4222143" y="3868699"/>
            <a:ext cx="349857" cy="270345"/>
          </a:xfrm>
          <a:prstGeom prst="straightConnector1">
            <a:avLst/>
          </a:prstGeom>
          <a:noFill/>
          <a:ln w="25400" cap="flat">
            <a:solidFill>
              <a:schemeClr val="accent1"/>
            </a:solidFill>
            <a:prstDash val="solid"/>
            <a:round/>
            <a:tailEnd type="triangle"/>
          </a:ln>
          <a:effectLst>
            <a:outerShdw blurRad="38100" dist="20000" dir="5400000" rotWithShape="0">
              <a:srgbClr val="000000">
                <a:alpha val="38000"/>
              </a:srgbClr>
            </a:outerShdw>
          </a:effectLst>
          <a:sp3d/>
        </p:spPr>
        <p:style>
          <a:lnRef idx="0">
            <a:scrgbClr r="0" g="0" b="0"/>
          </a:lnRef>
          <a:fillRef idx="0">
            <a:scrgbClr r="0" g="0" b="0"/>
          </a:fillRef>
          <a:effectRef idx="0">
            <a:scrgbClr r="0" g="0" b="0"/>
          </a:effectRef>
          <a:fontRef idx="none"/>
        </p:style>
      </p:cxnSp>
      <p:sp>
        <p:nvSpPr>
          <p:cNvPr id="33" name="Freeform 32">
            <a:extLst>
              <a:ext uri="{FF2B5EF4-FFF2-40B4-BE49-F238E27FC236}">
                <a16:creationId xmlns:a16="http://schemas.microsoft.com/office/drawing/2014/main" id="{7D490A78-6CC0-6349-A135-6A6194895E93}"/>
              </a:ext>
            </a:extLst>
          </p:cNvPr>
          <p:cNvSpPr/>
          <p:nvPr/>
        </p:nvSpPr>
        <p:spPr>
          <a:xfrm>
            <a:off x="1319917" y="4285753"/>
            <a:ext cx="477078" cy="398568"/>
          </a:xfrm>
          <a:custGeom>
            <a:avLst/>
            <a:gdLst>
              <a:gd name="connsiteX0" fmla="*/ 0 w 477078"/>
              <a:gd name="connsiteY0" fmla="*/ 206734 h 398568"/>
              <a:gd name="connsiteX1" fmla="*/ 127220 w 477078"/>
              <a:gd name="connsiteY1" fmla="*/ 278296 h 398568"/>
              <a:gd name="connsiteX2" fmla="*/ 190831 w 477078"/>
              <a:gd name="connsiteY2" fmla="*/ 381663 h 398568"/>
              <a:gd name="connsiteX3" fmla="*/ 198782 w 477078"/>
              <a:gd name="connsiteY3" fmla="*/ 357809 h 398568"/>
              <a:gd name="connsiteX4" fmla="*/ 477078 w 477078"/>
              <a:gd name="connsiteY4" fmla="*/ 0 h 398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7078" h="398568">
                <a:moveTo>
                  <a:pt x="0" y="206734"/>
                </a:moveTo>
                <a:cubicBezTo>
                  <a:pt x="47707" y="227937"/>
                  <a:pt x="95415" y="249141"/>
                  <a:pt x="127220" y="278296"/>
                </a:cubicBezTo>
                <a:cubicBezTo>
                  <a:pt x="159025" y="307451"/>
                  <a:pt x="190831" y="381663"/>
                  <a:pt x="190831" y="381663"/>
                </a:cubicBezTo>
                <a:cubicBezTo>
                  <a:pt x="202758" y="394915"/>
                  <a:pt x="151074" y="421420"/>
                  <a:pt x="198782" y="357809"/>
                </a:cubicBezTo>
                <a:cubicBezTo>
                  <a:pt x="246490" y="294198"/>
                  <a:pt x="361784" y="147099"/>
                  <a:pt x="477078" y="0"/>
                </a:cubicBezTo>
              </a:path>
            </a:pathLst>
          </a:custGeom>
          <a:noFill/>
          <a:ln w="76200" cap="flat">
            <a:solidFill>
              <a:srgbClr val="00B05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grpSp>
        <p:nvGrpSpPr>
          <p:cNvPr id="37" name="Group 36">
            <a:extLst>
              <a:ext uri="{FF2B5EF4-FFF2-40B4-BE49-F238E27FC236}">
                <a16:creationId xmlns:a16="http://schemas.microsoft.com/office/drawing/2014/main" id="{D71A0E67-BB59-AA4C-9BC1-E252BC9D17B7}"/>
              </a:ext>
            </a:extLst>
          </p:cNvPr>
          <p:cNvGrpSpPr/>
          <p:nvPr/>
        </p:nvGrpSpPr>
        <p:grpSpPr>
          <a:xfrm>
            <a:off x="3957348" y="4361791"/>
            <a:ext cx="389614" cy="246491"/>
            <a:chOff x="3951798" y="4293704"/>
            <a:chExt cx="389614" cy="246491"/>
          </a:xfrm>
        </p:grpSpPr>
        <p:sp>
          <p:nvSpPr>
            <p:cNvPr id="35" name="Freeform 34">
              <a:extLst>
                <a:ext uri="{FF2B5EF4-FFF2-40B4-BE49-F238E27FC236}">
                  <a16:creationId xmlns:a16="http://schemas.microsoft.com/office/drawing/2014/main" id="{1671A447-5372-7842-A08E-463550947DC1}"/>
                </a:ext>
              </a:extLst>
            </p:cNvPr>
            <p:cNvSpPr/>
            <p:nvPr/>
          </p:nvSpPr>
          <p:spPr>
            <a:xfrm>
              <a:off x="3951798" y="4309607"/>
              <a:ext cx="389614" cy="214685"/>
            </a:xfrm>
            <a:custGeom>
              <a:avLst/>
              <a:gdLst>
                <a:gd name="connsiteX0" fmla="*/ 0 w 389614"/>
                <a:gd name="connsiteY0" fmla="*/ 214685 h 214685"/>
                <a:gd name="connsiteX1" fmla="*/ 230588 w 389614"/>
                <a:gd name="connsiteY1" fmla="*/ 79513 h 214685"/>
                <a:gd name="connsiteX2" fmla="*/ 389614 w 389614"/>
                <a:gd name="connsiteY2" fmla="*/ 0 h 214685"/>
              </a:gdLst>
              <a:ahLst/>
              <a:cxnLst>
                <a:cxn ang="0">
                  <a:pos x="connsiteX0" y="connsiteY0"/>
                </a:cxn>
                <a:cxn ang="0">
                  <a:pos x="connsiteX1" y="connsiteY1"/>
                </a:cxn>
                <a:cxn ang="0">
                  <a:pos x="connsiteX2" y="connsiteY2"/>
                </a:cxn>
              </a:cxnLst>
              <a:rect l="l" t="t" r="r" b="b"/>
              <a:pathLst>
                <a:path w="389614" h="214685">
                  <a:moveTo>
                    <a:pt x="0" y="214685"/>
                  </a:moveTo>
                  <a:cubicBezTo>
                    <a:pt x="82826" y="164989"/>
                    <a:pt x="165652" y="115294"/>
                    <a:pt x="230588" y="79513"/>
                  </a:cubicBezTo>
                  <a:cubicBezTo>
                    <a:pt x="295524" y="43732"/>
                    <a:pt x="342569" y="21866"/>
                    <a:pt x="389614" y="0"/>
                  </a:cubicBezTo>
                </a:path>
              </a:pathLst>
            </a:custGeom>
            <a:noFill/>
            <a:ln w="762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
          <p:nvSpPr>
            <p:cNvPr id="36" name="Freeform 35">
              <a:extLst>
                <a:ext uri="{FF2B5EF4-FFF2-40B4-BE49-F238E27FC236}">
                  <a16:creationId xmlns:a16="http://schemas.microsoft.com/office/drawing/2014/main" id="{A40FEAF7-6CE1-2641-926A-9E2B52DB6E06}"/>
                </a:ext>
              </a:extLst>
            </p:cNvPr>
            <p:cNvSpPr/>
            <p:nvPr/>
          </p:nvSpPr>
          <p:spPr>
            <a:xfrm>
              <a:off x="3991555" y="4293704"/>
              <a:ext cx="302149" cy="246491"/>
            </a:xfrm>
            <a:custGeom>
              <a:avLst/>
              <a:gdLst>
                <a:gd name="connsiteX0" fmla="*/ 0 w 302149"/>
                <a:gd name="connsiteY0" fmla="*/ 0 h 246491"/>
                <a:gd name="connsiteX1" fmla="*/ 230588 w 302149"/>
                <a:gd name="connsiteY1" fmla="*/ 182880 h 246491"/>
                <a:gd name="connsiteX2" fmla="*/ 302149 w 302149"/>
                <a:gd name="connsiteY2" fmla="*/ 246491 h 246491"/>
              </a:gdLst>
              <a:ahLst/>
              <a:cxnLst>
                <a:cxn ang="0">
                  <a:pos x="connsiteX0" y="connsiteY0"/>
                </a:cxn>
                <a:cxn ang="0">
                  <a:pos x="connsiteX1" y="connsiteY1"/>
                </a:cxn>
                <a:cxn ang="0">
                  <a:pos x="connsiteX2" y="connsiteY2"/>
                </a:cxn>
              </a:cxnLst>
              <a:rect l="l" t="t" r="r" b="b"/>
              <a:pathLst>
                <a:path w="302149" h="246491">
                  <a:moveTo>
                    <a:pt x="0" y="0"/>
                  </a:moveTo>
                  <a:lnTo>
                    <a:pt x="230588" y="182880"/>
                  </a:lnTo>
                  <a:cubicBezTo>
                    <a:pt x="280946" y="223962"/>
                    <a:pt x="291547" y="235226"/>
                    <a:pt x="302149" y="246491"/>
                  </a:cubicBezTo>
                </a:path>
              </a:pathLst>
            </a:custGeom>
            <a:noFill/>
            <a:ln w="762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grpSp>
      <p:grpSp>
        <p:nvGrpSpPr>
          <p:cNvPr id="38" name="Group 37">
            <a:extLst>
              <a:ext uri="{FF2B5EF4-FFF2-40B4-BE49-F238E27FC236}">
                <a16:creationId xmlns:a16="http://schemas.microsoft.com/office/drawing/2014/main" id="{8E2C1386-106A-7148-9529-4B6C071E63E0}"/>
              </a:ext>
            </a:extLst>
          </p:cNvPr>
          <p:cNvGrpSpPr/>
          <p:nvPr/>
        </p:nvGrpSpPr>
        <p:grpSpPr>
          <a:xfrm>
            <a:off x="6192560" y="4437830"/>
            <a:ext cx="389614" cy="246491"/>
            <a:chOff x="3951798" y="4293704"/>
            <a:chExt cx="389614" cy="246491"/>
          </a:xfrm>
        </p:grpSpPr>
        <p:sp>
          <p:nvSpPr>
            <p:cNvPr id="39" name="Freeform 38">
              <a:extLst>
                <a:ext uri="{FF2B5EF4-FFF2-40B4-BE49-F238E27FC236}">
                  <a16:creationId xmlns:a16="http://schemas.microsoft.com/office/drawing/2014/main" id="{1E40DDCB-F909-A94C-AEB5-1AB721F031BD}"/>
                </a:ext>
              </a:extLst>
            </p:cNvPr>
            <p:cNvSpPr/>
            <p:nvPr/>
          </p:nvSpPr>
          <p:spPr>
            <a:xfrm>
              <a:off x="3951798" y="4309607"/>
              <a:ext cx="389614" cy="214685"/>
            </a:xfrm>
            <a:custGeom>
              <a:avLst/>
              <a:gdLst>
                <a:gd name="connsiteX0" fmla="*/ 0 w 389614"/>
                <a:gd name="connsiteY0" fmla="*/ 214685 h 214685"/>
                <a:gd name="connsiteX1" fmla="*/ 230588 w 389614"/>
                <a:gd name="connsiteY1" fmla="*/ 79513 h 214685"/>
                <a:gd name="connsiteX2" fmla="*/ 389614 w 389614"/>
                <a:gd name="connsiteY2" fmla="*/ 0 h 214685"/>
              </a:gdLst>
              <a:ahLst/>
              <a:cxnLst>
                <a:cxn ang="0">
                  <a:pos x="connsiteX0" y="connsiteY0"/>
                </a:cxn>
                <a:cxn ang="0">
                  <a:pos x="connsiteX1" y="connsiteY1"/>
                </a:cxn>
                <a:cxn ang="0">
                  <a:pos x="connsiteX2" y="connsiteY2"/>
                </a:cxn>
              </a:cxnLst>
              <a:rect l="l" t="t" r="r" b="b"/>
              <a:pathLst>
                <a:path w="389614" h="214685">
                  <a:moveTo>
                    <a:pt x="0" y="214685"/>
                  </a:moveTo>
                  <a:cubicBezTo>
                    <a:pt x="82826" y="164989"/>
                    <a:pt x="165652" y="115294"/>
                    <a:pt x="230588" y="79513"/>
                  </a:cubicBezTo>
                  <a:cubicBezTo>
                    <a:pt x="295524" y="43732"/>
                    <a:pt x="342569" y="21866"/>
                    <a:pt x="389614" y="0"/>
                  </a:cubicBezTo>
                </a:path>
              </a:pathLst>
            </a:custGeom>
            <a:noFill/>
            <a:ln w="762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
          <p:nvSpPr>
            <p:cNvPr id="40" name="Freeform 39">
              <a:extLst>
                <a:ext uri="{FF2B5EF4-FFF2-40B4-BE49-F238E27FC236}">
                  <a16:creationId xmlns:a16="http://schemas.microsoft.com/office/drawing/2014/main" id="{B3D4A3C1-3D1A-9B4F-BD95-A9CB1E73196E}"/>
                </a:ext>
              </a:extLst>
            </p:cNvPr>
            <p:cNvSpPr/>
            <p:nvPr/>
          </p:nvSpPr>
          <p:spPr>
            <a:xfrm>
              <a:off x="3991555" y="4293704"/>
              <a:ext cx="302149" cy="246491"/>
            </a:xfrm>
            <a:custGeom>
              <a:avLst/>
              <a:gdLst>
                <a:gd name="connsiteX0" fmla="*/ 0 w 302149"/>
                <a:gd name="connsiteY0" fmla="*/ 0 h 246491"/>
                <a:gd name="connsiteX1" fmla="*/ 230588 w 302149"/>
                <a:gd name="connsiteY1" fmla="*/ 182880 h 246491"/>
                <a:gd name="connsiteX2" fmla="*/ 302149 w 302149"/>
                <a:gd name="connsiteY2" fmla="*/ 246491 h 246491"/>
              </a:gdLst>
              <a:ahLst/>
              <a:cxnLst>
                <a:cxn ang="0">
                  <a:pos x="connsiteX0" y="connsiteY0"/>
                </a:cxn>
                <a:cxn ang="0">
                  <a:pos x="connsiteX1" y="connsiteY1"/>
                </a:cxn>
                <a:cxn ang="0">
                  <a:pos x="connsiteX2" y="connsiteY2"/>
                </a:cxn>
              </a:cxnLst>
              <a:rect l="l" t="t" r="r" b="b"/>
              <a:pathLst>
                <a:path w="302149" h="246491">
                  <a:moveTo>
                    <a:pt x="0" y="0"/>
                  </a:moveTo>
                  <a:lnTo>
                    <a:pt x="230588" y="182880"/>
                  </a:lnTo>
                  <a:cubicBezTo>
                    <a:pt x="280946" y="223962"/>
                    <a:pt x="291547" y="235226"/>
                    <a:pt x="302149" y="246491"/>
                  </a:cubicBezTo>
                </a:path>
              </a:pathLst>
            </a:custGeom>
            <a:noFill/>
            <a:ln w="762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grpSp>
      <p:sp>
        <p:nvSpPr>
          <p:cNvPr id="41" name="Freeform 40">
            <a:extLst>
              <a:ext uri="{FF2B5EF4-FFF2-40B4-BE49-F238E27FC236}">
                <a16:creationId xmlns:a16="http://schemas.microsoft.com/office/drawing/2014/main" id="{9B6E571D-5C8C-4747-9D37-A957CF14B5B6}"/>
              </a:ext>
            </a:extLst>
          </p:cNvPr>
          <p:cNvSpPr/>
          <p:nvPr/>
        </p:nvSpPr>
        <p:spPr>
          <a:xfrm>
            <a:off x="6294996" y="3831783"/>
            <a:ext cx="730946" cy="417734"/>
          </a:xfrm>
          <a:custGeom>
            <a:avLst/>
            <a:gdLst>
              <a:gd name="connsiteX0" fmla="*/ 127221 w 538812"/>
              <a:gd name="connsiteY0" fmla="*/ 334958 h 349950"/>
              <a:gd name="connsiteX1" fmla="*/ 532737 w 538812"/>
              <a:gd name="connsiteY1" fmla="*/ 311104 h 349950"/>
              <a:gd name="connsiteX2" fmla="*/ 349857 w 538812"/>
              <a:gd name="connsiteY2" fmla="*/ 1003 h 349950"/>
              <a:gd name="connsiteX3" fmla="*/ 63610 w 538812"/>
              <a:gd name="connsiteY3" fmla="*/ 215689 h 349950"/>
              <a:gd name="connsiteX4" fmla="*/ 0 w 538812"/>
              <a:gd name="connsiteY4" fmla="*/ 319056 h 349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12" h="349950">
                <a:moveTo>
                  <a:pt x="127221" y="334958"/>
                </a:moveTo>
                <a:cubicBezTo>
                  <a:pt x="311426" y="350860"/>
                  <a:pt x="495631" y="366763"/>
                  <a:pt x="532737" y="311104"/>
                </a:cubicBezTo>
                <a:cubicBezTo>
                  <a:pt x="569843" y="255445"/>
                  <a:pt x="428045" y="16905"/>
                  <a:pt x="349857" y="1003"/>
                </a:cubicBezTo>
                <a:cubicBezTo>
                  <a:pt x="271669" y="-14899"/>
                  <a:pt x="121919" y="162680"/>
                  <a:pt x="63610" y="215689"/>
                </a:cubicBezTo>
                <a:cubicBezTo>
                  <a:pt x="5300" y="268698"/>
                  <a:pt x="2650" y="293877"/>
                  <a:pt x="0" y="319056"/>
                </a:cubicBezTo>
              </a:path>
            </a:pathLst>
          </a:custGeom>
          <a:noFill/>
          <a:ln w="254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
        <p:nvSpPr>
          <p:cNvPr id="42" name="Freeform 41">
            <a:extLst>
              <a:ext uri="{FF2B5EF4-FFF2-40B4-BE49-F238E27FC236}">
                <a16:creationId xmlns:a16="http://schemas.microsoft.com/office/drawing/2014/main" id="{39FE6031-7B4A-5A49-B18B-DEFFCF6A3B6B}"/>
              </a:ext>
            </a:extLst>
          </p:cNvPr>
          <p:cNvSpPr/>
          <p:nvPr/>
        </p:nvSpPr>
        <p:spPr>
          <a:xfrm>
            <a:off x="4009862" y="3816256"/>
            <a:ext cx="730946" cy="433261"/>
          </a:xfrm>
          <a:custGeom>
            <a:avLst/>
            <a:gdLst>
              <a:gd name="connsiteX0" fmla="*/ 127221 w 538812"/>
              <a:gd name="connsiteY0" fmla="*/ 334958 h 349950"/>
              <a:gd name="connsiteX1" fmla="*/ 532737 w 538812"/>
              <a:gd name="connsiteY1" fmla="*/ 311104 h 349950"/>
              <a:gd name="connsiteX2" fmla="*/ 349857 w 538812"/>
              <a:gd name="connsiteY2" fmla="*/ 1003 h 349950"/>
              <a:gd name="connsiteX3" fmla="*/ 63610 w 538812"/>
              <a:gd name="connsiteY3" fmla="*/ 215689 h 349950"/>
              <a:gd name="connsiteX4" fmla="*/ 0 w 538812"/>
              <a:gd name="connsiteY4" fmla="*/ 319056 h 349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812" h="349950">
                <a:moveTo>
                  <a:pt x="127221" y="334958"/>
                </a:moveTo>
                <a:cubicBezTo>
                  <a:pt x="311426" y="350860"/>
                  <a:pt x="495631" y="366763"/>
                  <a:pt x="532737" y="311104"/>
                </a:cubicBezTo>
                <a:cubicBezTo>
                  <a:pt x="569843" y="255445"/>
                  <a:pt x="428045" y="16905"/>
                  <a:pt x="349857" y="1003"/>
                </a:cubicBezTo>
                <a:cubicBezTo>
                  <a:pt x="271669" y="-14899"/>
                  <a:pt x="121919" y="162680"/>
                  <a:pt x="63610" y="215689"/>
                </a:cubicBezTo>
                <a:cubicBezTo>
                  <a:pt x="5300" y="268698"/>
                  <a:pt x="2650" y="293877"/>
                  <a:pt x="0" y="319056"/>
                </a:cubicBezTo>
              </a:path>
            </a:pathLst>
          </a:custGeom>
          <a:noFill/>
          <a:ln w="25400" cap="flat">
            <a:solidFill>
              <a:srgbClr val="FF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Tree>
    <p:extLst>
      <p:ext uri="{BB962C8B-B14F-4D97-AF65-F5344CB8AC3E}">
        <p14:creationId xmlns:p14="http://schemas.microsoft.com/office/powerpoint/2010/main" val="2271865447"/>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0EE18-9B9F-4643-8B13-5E9BFCA0DB3E}"/>
              </a:ext>
            </a:extLst>
          </p:cNvPr>
          <p:cNvSpPr>
            <a:spLocks noGrp="1"/>
          </p:cNvSpPr>
          <p:nvPr>
            <p:ph type="title"/>
          </p:nvPr>
        </p:nvSpPr>
        <p:spPr/>
        <p:txBody>
          <a:bodyPr/>
          <a:lstStyle/>
          <a:p>
            <a:r>
              <a:rPr lang="en-AU" dirty="0"/>
              <a:t>Valley Free Routing</a:t>
            </a:r>
          </a:p>
        </p:txBody>
      </p:sp>
      <p:sp>
        <p:nvSpPr>
          <p:cNvPr id="4" name="Freeform 3">
            <a:extLst>
              <a:ext uri="{FF2B5EF4-FFF2-40B4-BE49-F238E27FC236}">
                <a16:creationId xmlns:a16="http://schemas.microsoft.com/office/drawing/2014/main" id="{8B93E99B-250E-E04E-9659-24C3743F52F0}"/>
              </a:ext>
            </a:extLst>
          </p:cNvPr>
          <p:cNvSpPr/>
          <p:nvPr/>
        </p:nvSpPr>
        <p:spPr>
          <a:xfrm>
            <a:off x="3863870" y="148018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AS4</a:t>
            </a:r>
          </a:p>
        </p:txBody>
      </p:sp>
      <p:sp>
        <p:nvSpPr>
          <p:cNvPr id="5" name="Freeform 4">
            <a:extLst>
              <a:ext uri="{FF2B5EF4-FFF2-40B4-BE49-F238E27FC236}">
                <a16:creationId xmlns:a16="http://schemas.microsoft.com/office/drawing/2014/main" id="{ECFCEE68-670D-AD4F-B148-7CCE7836E5EC}"/>
              </a:ext>
            </a:extLst>
          </p:cNvPr>
          <p:cNvSpPr/>
          <p:nvPr/>
        </p:nvSpPr>
        <p:spPr>
          <a:xfrm>
            <a:off x="2207105" y="1492548"/>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AS3</a:t>
            </a:r>
          </a:p>
        </p:txBody>
      </p:sp>
      <p:sp>
        <p:nvSpPr>
          <p:cNvPr id="6" name="Freeform 5">
            <a:extLst>
              <a:ext uri="{FF2B5EF4-FFF2-40B4-BE49-F238E27FC236}">
                <a16:creationId xmlns:a16="http://schemas.microsoft.com/office/drawing/2014/main" id="{F31A19FF-3F29-BD47-AF52-368705E19C19}"/>
              </a:ext>
            </a:extLst>
          </p:cNvPr>
          <p:cNvSpPr/>
          <p:nvPr/>
        </p:nvSpPr>
        <p:spPr>
          <a:xfrm>
            <a:off x="4724292" y="2844846"/>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bg2">
              <a:lumMod val="9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AS5</a:t>
            </a:r>
          </a:p>
        </p:txBody>
      </p:sp>
      <p:sp>
        <p:nvSpPr>
          <p:cNvPr id="7" name="Freeform 6">
            <a:extLst>
              <a:ext uri="{FF2B5EF4-FFF2-40B4-BE49-F238E27FC236}">
                <a16:creationId xmlns:a16="http://schemas.microsoft.com/office/drawing/2014/main" id="{6FCE0C2C-A019-CC45-A69D-759FD2D414D9}"/>
              </a:ext>
            </a:extLst>
          </p:cNvPr>
          <p:cNvSpPr/>
          <p:nvPr/>
        </p:nvSpPr>
        <p:spPr>
          <a:xfrm>
            <a:off x="1028295" y="2138438"/>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AS2</a:t>
            </a:r>
          </a:p>
        </p:txBody>
      </p:sp>
      <p:sp>
        <p:nvSpPr>
          <p:cNvPr id="8" name="Freeform 7">
            <a:extLst>
              <a:ext uri="{FF2B5EF4-FFF2-40B4-BE49-F238E27FC236}">
                <a16:creationId xmlns:a16="http://schemas.microsoft.com/office/drawing/2014/main" id="{117706F0-0302-8348-A0BA-3E35AC2DA542}"/>
              </a:ext>
            </a:extLst>
          </p:cNvPr>
          <p:cNvSpPr/>
          <p:nvPr/>
        </p:nvSpPr>
        <p:spPr>
          <a:xfrm>
            <a:off x="316439" y="3189608"/>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AS1</a:t>
            </a:r>
          </a:p>
        </p:txBody>
      </p:sp>
      <p:cxnSp>
        <p:nvCxnSpPr>
          <p:cNvPr id="10" name="Straight Connector 9">
            <a:extLst>
              <a:ext uri="{FF2B5EF4-FFF2-40B4-BE49-F238E27FC236}">
                <a16:creationId xmlns:a16="http://schemas.microsoft.com/office/drawing/2014/main" id="{85401DED-CB5C-D249-8575-A736F489AE4B}"/>
              </a:ext>
            </a:extLst>
          </p:cNvPr>
          <p:cNvCxnSpPr>
            <a:cxnSpLocks/>
            <a:stCxn id="8" idx="20"/>
          </p:cNvCxnSpPr>
          <p:nvPr/>
        </p:nvCxnSpPr>
        <p:spPr>
          <a:xfrm flipV="1">
            <a:off x="860888" y="2732012"/>
            <a:ext cx="386218" cy="469866"/>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32682F-99EE-9841-B390-1BF6D44CC22A}"/>
              </a:ext>
            </a:extLst>
          </p:cNvPr>
          <p:cNvCxnSpPr>
            <a:stCxn id="7" idx="17"/>
            <a:endCxn id="5" idx="8"/>
          </p:cNvCxnSpPr>
          <p:nvPr/>
        </p:nvCxnSpPr>
        <p:spPr>
          <a:xfrm flipV="1">
            <a:off x="1766557" y="2041532"/>
            <a:ext cx="545191" cy="191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D201625-F329-0B42-9BCF-2F65988566FF}"/>
              </a:ext>
            </a:extLst>
          </p:cNvPr>
          <p:cNvCxnSpPr>
            <a:cxnSpLocks/>
            <a:stCxn id="5" idx="14"/>
          </p:cNvCxnSpPr>
          <p:nvPr/>
        </p:nvCxnSpPr>
        <p:spPr>
          <a:xfrm>
            <a:off x="3310630" y="1899899"/>
            <a:ext cx="579038" cy="10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034FDF6-F9EF-E144-B72A-FBB6AEF11506}"/>
              </a:ext>
            </a:extLst>
          </p:cNvPr>
          <p:cNvCxnSpPr>
            <a:cxnSpLocks/>
          </p:cNvCxnSpPr>
          <p:nvPr/>
        </p:nvCxnSpPr>
        <p:spPr>
          <a:xfrm>
            <a:off x="4608362" y="2038399"/>
            <a:ext cx="584295" cy="794523"/>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6292FCC-F302-D540-8E17-7E2293A7E82D}"/>
              </a:ext>
            </a:extLst>
          </p:cNvPr>
          <p:cNvSpPr txBox="1"/>
          <p:nvPr/>
        </p:nvSpPr>
        <p:spPr>
          <a:xfrm>
            <a:off x="338416" y="3860505"/>
            <a:ext cx="803425" cy="219291"/>
          </a:xfrm>
          <a:prstGeom prst="rect">
            <a:avLst/>
          </a:prstGeom>
          <a:noFill/>
        </p:spPr>
        <p:txBody>
          <a:bodyPr wrap="none" rtlCol="0">
            <a:spAutoFit/>
          </a:bodyPr>
          <a:lstStyle/>
          <a:p>
            <a:r>
              <a:rPr lang="en-AU" sz="825" dirty="0"/>
              <a:t>192.0.2.0/24 </a:t>
            </a:r>
          </a:p>
        </p:txBody>
      </p:sp>
      <p:sp>
        <p:nvSpPr>
          <p:cNvPr id="16" name="TextBox 15">
            <a:extLst>
              <a:ext uri="{FF2B5EF4-FFF2-40B4-BE49-F238E27FC236}">
                <a16:creationId xmlns:a16="http://schemas.microsoft.com/office/drawing/2014/main" id="{7E990AF8-309B-5540-8775-F9ACF8A6CEC7}"/>
              </a:ext>
            </a:extLst>
          </p:cNvPr>
          <p:cNvSpPr txBox="1"/>
          <p:nvPr/>
        </p:nvSpPr>
        <p:spPr>
          <a:xfrm>
            <a:off x="1437201" y="2881235"/>
            <a:ext cx="1250663" cy="219291"/>
          </a:xfrm>
          <a:prstGeom prst="rect">
            <a:avLst/>
          </a:prstGeom>
          <a:noFill/>
        </p:spPr>
        <p:txBody>
          <a:bodyPr wrap="none" rtlCol="0">
            <a:spAutoFit/>
          </a:bodyPr>
          <a:lstStyle/>
          <a:p>
            <a:r>
              <a:rPr lang="en-AU" sz="825" dirty="0"/>
              <a:t>192.0.2.0/24 </a:t>
            </a:r>
            <a:r>
              <a:rPr lang="en-AU" sz="825" dirty="0" err="1"/>
              <a:t>ASPath</a:t>
            </a:r>
            <a:r>
              <a:rPr lang="en-AU" sz="825" dirty="0"/>
              <a:t> 1</a:t>
            </a:r>
          </a:p>
        </p:txBody>
      </p:sp>
      <p:sp>
        <p:nvSpPr>
          <p:cNvPr id="17" name="TextBox 16">
            <a:extLst>
              <a:ext uri="{FF2B5EF4-FFF2-40B4-BE49-F238E27FC236}">
                <a16:creationId xmlns:a16="http://schemas.microsoft.com/office/drawing/2014/main" id="{A9FEE889-808C-CF4D-B259-A7AE9197DF83}"/>
              </a:ext>
            </a:extLst>
          </p:cNvPr>
          <p:cNvSpPr txBox="1"/>
          <p:nvPr/>
        </p:nvSpPr>
        <p:spPr>
          <a:xfrm>
            <a:off x="1966613" y="1221976"/>
            <a:ext cx="1338828" cy="219291"/>
          </a:xfrm>
          <a:prstGeom prst="rect">
            <a:avLst/>
          </a:prstGeom>
          <a:noFill/>
        </p:spPr>
        <p:txBody>
          <a:bodyPr wrap="none" rtlCol="0">
            <a:spAutoFit/>
          </a:bodyPr>
          <a:lstStyle/>
          <a:p>
            <a:r>
              <a:rPr lang="en-AU" sz="825" dirty="0"/>
              <a:t>192.0.2.0/24 </a:t>
            </a:r>
            <a:r>
              <a:rPr lang="en-AU" sz="825" dirty="0" err="1"/>
              <a:t>ASPath</a:t>
            </a:r>
            <a:r>
              <a:rPr lang="en-AU" sz="825" dirty="0"/>
              <a:t> 2,1</a:t>
            </a:r>
          </a:p>
        </p:txBody>
      </p:sp>
      <p:sp>
        <p:nvSpPr>
          <p:cNvPr id="18" name="TextBox 17">
            <a:extLst>
              <a:ext uri="{FF2B5EF4-FFF2-40B4-BE49-F238E27FC236}">
                <a16:creationId xmlns:a16="http://schemas.microsoft.com/office/drawing/2014/main" id="{63564384-31BE-9848-913D-859C20EC9E8A}"/>
              </a:ext>
            </a:extLst>
          </p:cNvPr>
          <p:cNvSpPr txBox="1"/>
          <p:nvPr/>
        </p:nvSpPr>
        <p:spPr>
          <a:xfrm>
            <a:off x="3546453" y="1234367"/>
            <a:ext cx="1426994" cy="219291"/>
          </a:xfrm>
          <a:prstGeom prst="rect">
            <a:avLst/>
          </a:prstGeom>
          <a:noFill/>
        </p:spPr>
        <p:txBody>
          <a:bodyPr wrap="none" rtlCol="0">
            <a:spAutoFit/>
          </a:bodyPr>
          <a:lstStyle/>
          <a:p>
            <a:r>
              <a:rPr lang="en-AU" sz="825" dirty="0"/>
              <a:t>192.0.2.0/24 </a:t>
            </a:r>
            <a:r>
              <a:rPr lang="en-AU" sz="825" dirty="0" err="1"/>
              <a:t>ASPath</a:t>
            </a:r>
            <a:r>
              <a:rPr lang="en-AU" sz="825" dirty="0"/>
              <a:t> 3,2,1</a:t>
            </a:r>
          </a:p>
        </p:txBody>
      </p:sp>
      <p:sp>
        <p:nvSpPr>
          <p:cNvPr id="19" name="TextBox 18">
            <a:extLst>
              <a:ext uri="{FF2B5EF4-FFF2-40B4-BE49-F238E27FC236}">
                <a16:creationId xmlns:a16="http://schemas.microsoft.com/office/drawing/2014/main" id="{D15BADFA-0C3D-A343-B2EA-31DBF4FAAFAB}"/>
              </a:ext>
            </a:extLst>
          </p:cNvPr>
          <p:cNvSpPr txBox="1"/>
          <p:nvPr/>
        </p:nvSpPr>
        <p:spPr>
          <a:xfrm>
            <a:off x="5133602" y="2535805"/>
            <a:ext cx="1515158" cy="219291"/>
          </a:xfrm>
          <a:prstGeom prst="rect">
            <a:avLst/>
          </a:prstGeom>
          <a:noFill/>
        </p:spPr>
        <p:txBody>
          <a:bodyPr wrap="none" rtlCol="0">
            <a:spAutoFit/>
          </a:bodyPr>
          <a:lstStyle/>
          <a:p>
            <a:r>
              <a:rPr lang="en-AU" sz="825" dirty="0"/>
              <a:t>192.0.2.0/24 </a:t>
            </a:r>
            <a:r>
              <a:rPr lang="en-AU" sz="825" dirty="0" err="1"/>
              <a:t>ASPath</a:t>
            </a:r>
            <a:r>
              <a:rPr lang="en-AU" sz="825" dirty="0"/>
              <a:t> 4,3,2,1</a:t>
            </a:r>
          </a:p>
        </p:txBody>
      </p:sp>
      <p:sp>
        <p:nvSpPr>
          <p:cNvPr id="36" name="TextBox 35">
            <a:extLst>
              <a:ext uri="{FF2B5EF4-FFF2-40B4-BE49-F238E27FC236}">
                <a16:creationId xmlns:a16="http://schemas.microsoft.com/office/drawing/2014/main" id="{5E7631F1-B838-9C45-B4E7-7BAB69CC2F09}"/>
              </a:ext>
            </a:extLst>
          </p:cNvPr>
          <p:cNvSpPr txBox="1"/>
          <p:nvPr/>
        </p:nvSpPr>
        <p:spPr>
          <a:xfrm>
            <a:off x="4674567" y="1994159"/>
            <a:ext cx="580608" cy="219291"/>
          </a:xfrm>
          <a:prstGeom prst="rect">
            <a:avLst/>
          </a:prstGeom>
          <a:noFill/>
        </p:spPr>
        <p:txBody>
          <a:bodyPr wrap="none" rtlCol="0">
            <a:spAutoFit/>
          </a:bodyPr>
          <a:lstStyle/>
          <a:p>
            <a:r>
              <a:rPr lang="en-AU" sz="825" dirty="0"/>
              <a:t>Provider</a:t>
            </a:r>
          </a:p>
        </p:txBody>
      </p:sp>
      <p:sp>
        <p:nvSpPr>
          <p:cNvPr id="37" name="TextBox 36">
            <a:extLst>
              <a:ext uri="{FF2B5EF4-FFF2-40B4-BE49-F238E27FC236}">
                <a16:creationId xmlns:a16="http://schemas.microsoft.com/office/drawing/2014/main" id="{E3A7F63F-D587-AB4D-A1F1-F795F3EC0DE5}"/>
              </a:ext>
            </a:extLst>
          </p:cNvPr>
          <p:cNvSpPr txBox="1"/>
          <p:nvPr/>
        </p:nvSpPr>
        <p:spPr>
          <a:xfrm>
            <a:off x="1787761" y="1831262"/>
            <a:ext cx="580608" cy="219291"/>
          </a:xfrm>
          <a:prstGeom prst="rect">
            <a:avLst/>
          </a:prstGeom>
          <a:noFill/>
        </p:spPr>
        <p:txBody>
          <a:bodyPr wrap="none" rtlCol="0">
            <a:spAutoFit/>
          </a:bodyPr>
          <a:lstStyle/>
          <a:p>
            <a:r>
              <a:rPr lang="en-AU" sz="825" dirty="0"/>
              <a:t>Provider</a:t>
            </a:r>
          </a:p>
        </p:txBody>
      </p:sp>
      <p:sp>
        <p:nvSpPr>
          <p:cNvPr id="38" name="TextBox 37">
            <a:extLst>
              <a:ext uri="{FF2B5EF4-FFF2-40B4-BE49-F238E27FC236}">
                <a16:creationId xmlns:a16="http://schemas.microsoft.com/office/drawing/2014/main" id="{77ABC047-B026-BD49-9D32-33CD651565A0}"/>
              </a:ext>
            </a:extLst>
          </p:cNvPr>
          <p:cNvSpPr txBox="1"/>
          <p:nvPr/>
        </p:nvSpPr>
        <p:spPr>
          <a:xfrm>
            <a:off x="698196" y="2653149"/>
            <a:ext cx="580608" cy="219291"/>
          </a:xfrm>
          <a:prstGeom prst="rect">
            <a:avLst/>
          </a:prstGeom>
          <a:noFill/>
        </p:spPr>
        <p:txBody>
          <a:bodyPr wrap="none" rtlCol="0">
            <a:spAutoFit/>
          </a:bodyPr>
          <a:lstStyle/>
          <a:p>
            <a:r>
              <a:rPr lang="en-AU" sz="825" dirty="0"/>
              <a:t>Provider</a:t>
            </a:r>
          </a:p>
        </p:txBody>
      </p:sp>
      <p:sp>
        <p:nvSpPr>
          <p:cNvPr id="39" name="TextBox 38">
            <a:extLst>
              <a:ext uri="{FF2B5EF4-FFF2-40B4-BE49-F238E27FC236}">
                <a16:creationId xmlns:a16="http://schemas.microsoft.com/office/drawing/2014/main" id="{ED7160A0-CE55-C54F-8507-670EEE94B44D}"/>
              </a:ext>
            </a:extLst>
          </p:cNvPr>
          <p:cNvSpPr txBox="1"/>
          <p:nvPr/>
        </p:nvSpPr>
        <p:spPr>
          <a:xfrm>
            <a:off x="3085607" y="1911161"/>
            <a:ext cx="409086" cy="219291"/>
          </a:xfrm>
          <a:prstGeom prst="rect">
            <a:avLst/>
          </a:prstGeom>
          <a:noFill/>
        </p:spPr>
        <p:txBody>
          <a:bodyPr wrap="none" rtlCol="0">
            <a:spAutoFit/>
          </a:bodyPr>
          <a:lstStyle/>
          <a:p>
            <a:r>
              <a:rPr lang="en-AU" sz="825" dirty="0"/>
              <a:t>Peer</a:t>
            </a:r>
          </a:p>
        </p:txBody>
      </p:sp>
      <p:sp>
        <p:nvSpPr>
          <p:cNvPr id="40" name="TextBox 39">
            <a:extLst>
              <a:ext uri="{FF2B5EF4-FFF2-40B4-BE49-F238E27FC236}">
                <a16:creationId xmlns:a16="http://schemas.microsoft.com/office/drawing/2014/main" id="{0B8F658D-3178-5940-8551-0AB003B35202}"/>
              </a:ext>
            </a:extLst>
          </p:cNvPr>
          <p:cNvSpPr txBox="1"/>
          <p:nvPr/>
        </p:nvSpPr>
        <p:spPr>
          <a:xfrm>
            <a:off x="3645463" y="1905343"/>
            <a:ext cx="409086" cy="219291"/>
          </a:xfrm>
          <a:prstGeom prst="rect">
            <a:avLst/>
          </a:prstGeom>
          <a:noFill/>
        </p:spPr>
        <p:txBody>
          <a:bodyPr wrap="none" rtlCol="0">
            <a:spAutoFit/>
          </a:bodyPr>
          <a:lstStyle/>
          <a:p>
            <a:r>
              <a:rPr lang="en-AU" sz="825" dirty="0"/>
              <a:t>Peer</a:t>
            </a:r>
          </a:p>
        </p:txBody>
      </p:sp>
      <p:sp>
        <p:nvSpPr>
          <p:cNvPr id="41" name="TextBox 40">
            <a:extLst>
              <a:ext uri="{FF2B5EF4-FFF2-40B4-BE49-F238E27FC236}">
                <a16:creationId xmlns:a16="http://schemas.microsoft.com/office/drawing/2014/main" id="{7BC85045-7E79-D24D-9A41-13DA0F56D890}"/>
              </a:ext>
            </a:extLst>
          </p:cNvPr>
          <p:cNvSpPr txBox="1"/>
          <p:nvPr/>
        </p:nvSpPr>
        <p:spPr>
          <a:xfrm>
            <a:off x="5195406" y="2690326"/>
            <a:ext cx="644728" cy="219291"/>
          </a:xfrm>
          <a:prstGeom prst="rect">
            <a:avLst/>
          </a:prstGeom>
          <a:noFill/>
        </p:spPr>
        <p:txBody>
          <a:bodyPr wrap="none" rtlCol="0">
            <a:spAutoFit/>
          </a:bodyPr>
          <a:lstStyle/>
          <a:p>
            <a:r>
              <a:rPr lang="en-AU" sz="825" dirty="0"/>
              <a:t>Customer</a:t>
            </a:r>
          </a:p>
        </p:txBody>
      </p:sp>
      <p:sp>
        <p:nvSpPr>
          <p:cNvPr id="42" name="TextBox 41">
            <a:extLst>
              <a:ext uri="{FF2B5EF4-FFF2-40B4-BE49-F238E27FC236}">
                <a16:creationId xmlns:a16="http://schemas.microsoft.com/office/drawing/2014/main" id="{100F2AB8-603A-5241-80C5-DF41DB6F3383}"/>
              </a:ext>
            </a:extLst>
          </p:cNvPr>
          <p:cNvSpPr txBox="1"/>
          <p:nvPr/>
        </p:nvSpPr>
        <p:spPr>
          <a:xfrm>
            <a:off x="1366475" y="1991882"/>
            <a:ext cx="644728" cy="219291"/>
          </a:xfrm>
          <a:prstGeom prst="rect">
            <a:avLst/>
          </a:prstGeom>
          <a:noFill/>
        </p:spPr>
        <p:txBody>
          <a:bodyPr wrap="none" rtlCol="0">
            <a:spAutoFit/>
          </a:bodyPr>
          <a:lstStyle/>
          <a:p>
            <a:r>
              <a:rPr lang="en-AU" sz="825" dirty="0"/>
              <a:t>Customer</a:t>
            </a:r>
          </a:p>
        </p:txBody>
      </p:sp>
      <p:sp>
        <p:nvSpPr>
          <p:cNvPr id="43" name="TextBox 42">
            <a:extLst>
              <a:ext uri="{FF2B5EF4-FFF2-40B4-BE49-F238E27FC236}">
                <a16:creationId xmlns:a16="http://schemas.microsoft.com/office/drawing/2014/main" id="{C1832333-E91A-884E-82F3-FADE9DA260ED}"/>
              </a:ext>
            </a:extLst>
          </p:cNvPr>
          <p:cNvSpPr txBox="1"/>
          <p:nvPr/>
        </p:nvSpPr>
        <p:spPr>
          <a:xfrm>
            <a:off x="350810" y="2969959"/>
            <a:ext cx="644728" cy="219291"/>
          </a:xfrm>
          <a:prstGeom prst="rect">
            <a:avLst/>
          </a:prstGeom>
          <a:noFill/>
        </p:spPr>
        <p:txBody>
          <a:bodyPr wrap="none" rtlCol="0">
            <a:spAutoFit/>
          </a:bodyPr>
          <a:lstStyle/>
          <a:p>
            <a:r>
              <a:rPr lang="en-AU" sz="825" dirty="0"/>
              <a:t>Customer</a:t>
            </a:r>
          </a:p>
        </p:txBody>
      </p:sp>
      <p:sp>
        <p:nvSpPr>
          <p:cNvPr id="44" name="Freeform 43">
            <a:extLst>
              <a:ext uri="{FF2B5EF4-FFF2-40B4-BE49-F238E27FC236}">
                <a16:creationId xmlns:a16="http://schemas.microsoft.com/office/drawing/2014/main" id="{4436C446-3562-F642-807D-FB25087878D5}"/>
              </a:ext>
            </a:extLst>
          </p:cNvPr>
          <p:cNvSpPr/>
          <p:nvPr/>
        </p:nvSpPr>
        <p:spPr>
          <a:xfrm>
            <a:off x="2986073" y="296694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AS6</a:t>
            </a:r>
          </a:p>
        </p:txBody>
      </p:sp>
      <p:cxnSp>
        <p:nvCxnSpPr>
          <p:cNvPr id="46" name="Straight Connector 45">
            <a:extLst>
              <a:ext uri="{FF2B5EF4-FFF2-40B4-BE49-F238E27FC236}">
                <a16:creationId xmlns:a16="http://schemas.microsoft.com/office/drawing/2014/main" id="{300AC93F-FE0C-1544-83E9-BF24D7E942AA}"/>
              </a:ext>
            </a:extLst>
          </p:cNvPr>
          <p:cNvCxnSpPr>
            <a:stCxn id="5" idx="11"/>
            <a:endCxn id="44" idx="1"/>
          </p:cNvCxnSpPr>
          <p:nvPr/>
        </p:nvCxnSpPr>
        <p:spPr>
          <a:xfrm>
            <a:off x="2729191" y="2101166"/>
            <a:ext cx="458430" cy="900412"/>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20BE525-E049-7944-B472-9CE7AFC9724B}"/>
              </a:ext>
            </a:extLst>
          </p:cNvPr>
          <p:cNvCxnSpPr>
            <a:stCxn id="44" idx="16"/>
            <a:endCxn id="4" idx="9"/>
          </p:cNvCxnSpPr>
          <p:nvPr/>
        </p:nvCxnSpPr>
        <p:spPr>
          <a:xfrm flipV="1">
            <a:off x="3843604" y="2126075"/>
            <a:ext cx="460355" cy="920230"/>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10EE4C0B-45A6-5942-8E66-4A4D4634E747}"/>
              </a:ext>
            </a:extLst>
          </p:cNvPr>
          <p:cNvSpPr txBox="1"/>
          <p:nvPr/>
        </p:nvSpPr>
        <p:spPr>
          <a:xfrm>
            <a:off x="2700636" y="2063121"/>
            <a:ext cx="580608" cy="219291"/>
          </a:xfrm>
          <a:prstGeom prst="rect">
            <a:avLst/>
          </a:prstGeom>
          <a:noFill/>
        </p:spPr>
        <p:txBody>
          <a:bodyPr wrap="none" rtlCol="0">
            <a:spAutoFit/>
          </a:bodyPr>
          <a:lstStyle/>
          <a:p>
            <a:r>
              <a:rPr lang="en-AU" sz="825" dirty="0"/>
              <a:t>Provider</a:t>
            </a:r>
          </a:p>
        </p:txBody>
      </p:sp>
      <p:sp>
        <p:nvSpPr>
          <p:cNvPr id="50" name="TextBox 49">
            <a:extLst>
              <a:ext uri="{FF2B5EF4-FFF2-40B4-BE49-F238E27FC236}">
                <a16:creationId xmlns:a16="http://schemas.microsoft.com/office/drawing/2014/main" id="{E8643564-1FC5-4A44-92BF-1F271AB676C5}"/>
              </a:ext>
            </a:extLst>
          </p:cNvPr>
          <p:cNvSpPr txBox="1"/>
          <p:nvPr/>
        </p:nvSpPr>
        <p:spPr>
          <a:xfrm>
            <a:off x="3759953" y="2058723"/>
            <a:ext cx="580608" cy="219291"/>
          </a:xfrm>
          <a:prstGeom prst="rect">
            <a:avLst/>
          </a:prstGeom>
          <a:noFill/>
        </p:spPr>
        <p:txBody>
          <a:bodyPr wrap="none" rtlCol="0">
            <a:spAutoFit/>
          </a:bodyPr>
          <a:lstStyle/>
          <a:p>
            <a:r>
              <a:rPr lang="en-AU" sz="825" dirty="0"/>
              <a:t>Provider</a:t>
            </a:r>
          </a:p>
        </p:txBody>
      </p:sp>
      <p:sp>
        <p:nvSpPr>
          <p:cNvPr id="51" name="TextBox 50">
            <a:extLst>
              <a:ext uri="{FF2B5EF4-FFF2-40B4-BE49-F238E27FC236}">
                <a16:creationId xmlns:a16="http://schemas.microsoft.com/office/drawing/2014/main" id="{46C08458-32F6-9E49-A559-BA800F632CA0}"/>
              </a:ext>
            </a:extLst>
          </p:cNvPr>
          <p:cNvSpPr txBox="1"/>
          <p:nvPr/>
        </p:nvSpPr>
        <p:spPr>
          <a:xfrm>
            <a:off x="3089782" y="2776182"/>
            <a:ext cx="644728" cy="219291"/>
          </a:xfrm>
          <a:prstGeom prst="rect">
            <a:avLst/>
          </a:prstGeom>
          <a:noFill/>
        </p:spPr>
        <p:txBody>
          <a:bodyPr wrap="none" rtlCol="0">
            <a:spAutoFit/>
          </a:bodyPr>
          <a:lstStyle/>
          <a:p>
            <a:r>
              <a:rPr lang="en-AU" sz="825" dirty="0"/>
              <a:t>Customer</a:t>
            </a:r>
          </a:p>
        </p:txBody>
      </p:sp>
      <p:sp>
        <p:nvSpPr>
          <p:cNvPr id="52" name="TextBox 51">
            <a:extLst>
              <a:ext uri="{FF2B5EF4-FFF2-40B4-BE49-F238E27FC236}">
                <a16:creationId xmlns:a16="http://schemas.microsoft.com/office/drawing/2014/main" id="{40780194-740A-EE4E-B3A3-6984309EAFB2}"/>
              </a:ext>
            </a:extLst>
          </p:cNvPr>
          <p:cNvSpPr txBox="1"/>
          <p:nvPr/>
        </p:nvSpPr>
        <p:spPr>
          <a:xfrm>
            <a:off x="3878855" y="2805371"/>
            <a:ext cx="644728" cy="219291"/>
          </a:xfrm>
          <a:prstGeom prst="rect">
            <a:avLst/>
          </a:prstGeom>
          <a:noFill/>
        </p:spPr>
        <p:txBody>
          <a:bodyPr wrap="none" rtlCol="0">
            <a:spAutoFit/>
          </a:bodyPr>
          <a:lstStyle/>
          <a:p>
            <a:r>
              <a:rPr lang="en-AU" sz="825" dirty="0"/>
              <a:t>Customer</a:t>
            </a:r>
          </a:p>
        </p:txBody>
      </p:sp>
      <p:sp>
        <p:nvSpPr>
          <p:cNvPr id="53" name="Freeform 52">
            <a:extLst>
              <a:ext uri="{FF2B5EF4-FFF2-40B4-BE49-F238E27FC236}">
                <a16:creationId xmlns:a16="http://schemas.microsoft.com/office/drawing/2014/main" id="{8C9EB92C-37E1-9B4D-BB86-42CAA68E3A5C}"/>
              </a:ext>
            </a:extLst>
          </p:cNvPr>
          <p:cNvSpPr/>
          <p:nvPr/>
        </p:nvSpPr>
        <p:spPr>
          <a:xfrm>
            <a:off x="3033919" y="2253207"/>
            <a:ext cx="1013792" cy="753203"/>
          </a:xfrm>
          <a:custGeom>
            <a:avLst/>
            <a:gdLst>
              <a:gd name="connsiteX0" fmla="*/ 0 w 1351722"/>
              <a:gd name="connsiteY0" fmla="*/ 0 h 1004270"/>
              <a:gd name="connsiteX1" fmla="*/ 228600 w 1351722"/>
              <a:gd name="connsiteY1" fmla="*/ 616226 h 1004270"/>
              <a:gd name="connsiteX2" fmla="*/ 606287 w 1351722"/>
              <a:gd name="connsiteY2" fmla="*/ 1003852 h 1004270"/>
              <a:gd name="connsiteX3" fmla="*/ 1053548 w 1351722"/>
              <a:gd name="connsiteY3" fmla="*/ 546652 h 1004270"/>
              <a:gd name="connsiteX4" fmla="*/ 1302026 w 1351722"/>
              <a:gd name="connsiteY4" fmla="*/ 59635 h 1004270"/>
              <a:gd name="connsiteX5" fmla="*/ 1103244 w 1351722"/>
              <a:gd name="connsiteY5" fmla="*/ 119270 h 1004270"/>
              <a:gd name="connsiteX6" fmla="*/ 1292087 w 1351722"/>
              <a:gd name="connsiteY6" fmla="*/ 29818 h 1004270"/>
              <a:gd name="connsiteX7" fmla="*/ 1351722 w 1351722"/>
              <a:gd name="connsiteY7" fmla="*/ 188844 h 1004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1722" h="1004270">
                <a:moveTo>
                  <a:pt x="0" y="0"/>
                </a:moveTo>
                <a:cubicBezTo>
                  <a:pt x="63776" y="224458"/>
                  <a:pt x="127552" y="448917"/>
                  <a:pt x="228600" y="616226"/>
                </a:cubicBezTo>
                <a:cubicBezTo>
                  <a:pt x="329648" y="783535"/>
                  <a:pt x="468796" y="1015448"/>
                  <a:pt x="606287" y="1003852"/>
                </a:cubicBezTo>
                <a:cubicBezTo>
                  <a:pt x="743778" y="992256"/>
                  <a:pt x="937592" y="704022"/>
                  <a:pt x="1053548" y="546652"/>
                </a:cubicBezTo>
                <a:cubicBezTo>
                  <a:pt x="1169505" y="389283"/>
                  <a:pt x="1293743" y="130865"/>
                  <a:pt x="1302026" y="59635"/>
                </a:cubicBezTo>
                <a:cubicBezTo>
                  <a:pt x="1310309" y="-11595"/>
                  <a:pt x="1104901" y="124240"/>
                  <a:pt x="1103244" y="119270"/>
                </a:cubicBezTo>
                <a:cubicBezTo>
                  <a:pt x="1101588" y="114301"/>
                  <a:pt x="1250674" y="18222"/>
                  <a:pt x="1292087" y="29818"/>
                </a:cubicBezTo>
                <a:cubicBezTo>
                  <a:pt x="1333500" y="41414"/>
                  <a:pt x="1342611" y="115129"/>
                  <a:pt x="1351722" y="188844"/>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54" name="TextBox 53">
            <a:extLst>
              <a:ext uri="{FF2B5EF4-FFF2-40B4-BE49-F238E27FC236}">
                <a16:creationId xmlns:a16="http://schemas.microsoft.com/office/drawing/2014/main" id="{7EF549DB-084D-214B-B1C0-D31BB173E21A}"/>
              </a:ext>
            </a:extLst>
          </p:cNvPr>
          <p:cNvSpPr txBox="1"/>
          <p:nvPr/>
        </p:nvSpPr>
        <p:spPr>
          <a:xfrm>
            <a:off x="1791792" y="3901145"/>
            <a:ext cx="5411856" cy="715581"/>
          </a:xfrm>
          <a:prstGeom prst="rect">
            <a:avLst/>
          </a:prstGeom>
          <a:noFill/>
        </p:spPr>
        <p:txBody>
          <a:bodyPr wrap="square" rtlCol="0">
            <a:spAutoFit/>
          </a:bodyPr>
          <a:lstStyle/>
          <a:p>
            <a:r>
              <a:rPr lang="en-AU" sz="1350" dirty="0"/>
              <a:t>If AS 6 leaks a route learned from AS 3 to AS 4 then it is creating a ”valley” in the path 4, 6, 3, 2, 1. Valley Free routing in AS4 could detect this leak if we knew this customer/provider relationship</a:t>
            </a:r>
          </a:p>
        </p:txBody>
      </p:sp>
    </p:spTree>
    <p:extLst>
      <p:ext uri="{BB962C8B-B14F-4D97-AF65-F5344CB8AC3E}">
        <p14:creationId xmlns:p14="http://schemas.microsoft.com/office/powerpoint/2010/main" val="3533336910"/>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8B91F-E6FA-0942-81B3-089F7AD38B6E}"/>
              </a:ext>
            </a:extLst>
          </p:cNvPr>
          <p:cNvSpPr>
            <a:spLocks noGrp="1"/>
          </p:cNvSpPr>
          <p:nvPr>
            <p:ph type="title"/>
          </p:nvPr>
        </p:nvSpPr>
        <p:spPr/>
        <p:txBody>
          <a:bodyPr>
            <a:normAutofit fontScale="90000"/>
          </a:bodyPr>
          <a:lstStyle/>
          <a:p>
            <a:r>
              <a:rPr lang="en-AU" dirty="0"/>
              <a:t>ASPA = sparse </a:t>
            </a:r>
            <a:r>
              <a:rPr lang="en-AU" dirty="0" err="1"/>
              <a:t>soBGP</a:t>
            </a:r>
            <a:r>
              <a:rPr lang="en-AU" dirty="0"/>
              <a:t> + Valley Free</a:t>
            </a:r>
          </a:p>
        </p:txBody>
      </p:sp>
      <p:sp>
        <p:nvSpPr>
          <p:cNvPr id="3" name="Content Placeholder 2">
            <a:extLst>
              <a:ext uri="{FF2B5EF4-FFF2-40B4-BE49-F238E27FC236}">
                <a16:creationId xmlns:a16="http://schemas.microsoft.com/office/drawing/2014/main" id="{5DC38B10-F607-5246-ABF2-07B08AF30B87}"/>
              </a:ext>
            </a:extLst>
          </p:cNvPr>
          <p:cNvSpPr>
            <a:spLocks noGrp="1"/>
          </p:cNvSpPr>
          <p:nvPr>
            <p:ph idx="1"/>
          </p:nvPr>
        </p:nvSpPr>
        <p:spPr/>
        <p:txBody>
          <a:bodyPr>
            <a:normAutofit/>
          </a:bodyPr>
          <a:lstStyle/>
          <a:p>
            <a:r>
              <a:rPr lang="en-AU" dirty="0"/>
              <a:t>Each participating AS lists all of its authorised provider ASs and signs this list in an AS Provider Attestation (ASPA) object</a:t>
            </a:r>
          </a:p>
          <a:p>
            <a:pPr lvl="1"/>
            <a:r>
              <a:rPr lang="en-AU" dirty="0"/>
              <a:t>Similar to a ROA, its an “authority” to propagate a route learned from an AS, issued by that authorizing AS</a:t>
            </a:r>
          </a:p>
          <a:p>
            <a:pPr marL="0" indent="0">
              <a:buNone/>
            </a:pPr>
            <a:r>
              <a:rPr lang="en-AU" dirty="0"/>
              <a:t> </a:t>
            </a:r>
          </a:p>
        </p:txBody>
      </p:sp>
    </p:spTree>
    <p:extLst>
      <p:ext uri="{BB962C8B-B14F-4D97-AF65-F5344CB8AC3E}">
        <p14:creationId xmlns:p14="http://schemas.microsoft.com/office/powerpoint/2010/main" val="3596862592"/>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8B91F-E6FA-0942-81B3-089F7AD38B6E}"/>
              </a:ext>
            </a:extLst>
          </p:cNvPr>
          <p:cNvSpPr>
            <a:spLocks noGrp="1"/>
          </p:cNvSpPr>
          <p:nvPr>
            <p:ph type="title"/>
          </p:nvPr>
        </p:nvSpPr>
        <p:spPr/>
        <p:txBody>
          <a:bodyPr>
            <a:normAutofit fontScale="90000"/>
          </a:bodyPr>
          <a:lstStyle/>
          <a:p>
            <a:r>
              <a:rPr lang="en-AU" dirty="0"/>
              <a:t>ASPA = sparse </a:t>
            </a:r>
            <a:r>
              <a:rPr lang="en-AU" dirty="0" err="1"/>
              <a:t>soBGP</a:t>
            </a:r>
            <a:r>
              <a:rPr lang="en-AU" dirty="0"/>
              <a:t> + Valley Free</a:t>
            </a:r>
          </a:p>
        </p:txBody>
      </p:sp>
      <p:sp>
        <p:nvSpPr>
          <p:cNvPr id="3" name="Content Placeholder 2">
            <a:extLst>
              <a:ext uri="{FF2B5EF4-FFF2-40B4-BE49-F238E27FC236}">
                <a16:creationId xmlns:a16="http://schemas.microsoft.com/office/drawing/2014/main" id="{5DC38B10-F607-5246-ABF2-07B08AF30B87}"/>
              </a:ext>
            </a:extLst>
          </p:cNvPr>
          <p:cNvSpPr>
            <a:spLocks noGrp="1"/>
          </p:cNvSpPr>
          <p:nvPr>
            <p:ph idx="1"/>
          </p:nvPr>
        </p:nvSpPr>
        <p:spPr/>
        <p:txBody>
          <a:bodyPr>
            <a:normAutofit/>
          </a:bodyPr>
          <a:lstStyle/>
          <a:p>
            <a:r>
              <a:rPr lang="en-AU" dirty="0"/>
              <a:t>In a </a:t>
            </a:r>
            <a:r>
              <a:rPr lang="en-AU" b="1" dirty="0"/>
              <a:t>comprehensive </a:t>
            </a:r>
            <a:r>
              <a:rPr lang="en-AU" dirty="0"/>
              <a:t>deployment model every AS Path has the sequence of:</a:t>
            </a:r>
          </a:p>
          <a:p>
            <a:pPr lvl="1"/>
            <a:r>
              <a:rPr lang="en-AU" sz="2000" dirty="0"/>
              <a:t>&gt;= 0 Customer-to-Provider (ASPA “forward”)</a:t>
            </a:r>
          </a:p>
          <a:p>
            <a:pPr lvl="1"/>
            <a:r>
              <a:rPr lang="en-AU" sz="2000" dirty="0"/>
              <a:t>&lt;= 1 Peer-to-Peer (no ASPA)</a:t>
            </a:r>
          </a:p>
          <a:p>
            <a:pPr lvl="1"/>
            <a:r>
              <a:rPr lang="en-AU" sz="2000" dirty="0"/>
              <a:t>&gt;= 0 Provider-to-Customer (ASPA “backward”)</a:t>
            </a:r>
          </a:p>
          <a:p>
            <a:pPr lvl="1"/>
            <a:endParaRPr lang="en-AU" sz="2000" dirty="0"/>
          </a:p>
          <a:p>
            <a:r>
              <a:rPr lang="en-AU" dirty="0"/>
              <a:t>In a </a:t>
            </a:r>
            <a:r>
              <a:rPr lang="en-AU" b="1" dirty="0"/>
              <a:t>partial</a:t>
            </a:r>
            <a:r>
              <a:rPr lang="en-AU" dirty="0"/>
              <a:t> deployment model an AS Path partially matches some “forward” ASPAs and then some “backward” ASPAs – any other ordering represents a policy violation!</a:t>
            </a:r>
          </a:p>
        </p:txBody>
      </p:sp>
    </p:spTree>
    <p:extLst>
      <p:ext uri="{BB962C8B-B14F-4D97-AF65-F5344CB8AC3E}">
        <p14:creationId xmlns:p14="http://schemas.microsoft.com/office/powerpoint/2010/main" val="2565091979"/>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0EE18-9B9F-4643-8B13-5E9BFCA0DB3E}"/>
              </a:ext>
            </a:extLst>
          </p:cNvPr>
          <p:cNvSpPr>
            <a:spLocks noGrp="1"/>
          </p:cNvSpPr>
          <p:nvPr>
            <p:ph type="title"/>
          </p:nvPr>
        </p:nvSpPr>
        <p:spPr/>
        <p:txBody>
          <a:bodyPr/>
          <a:lstStyle/>
          <a:p>
            <a:r>
              <a:rPr lang="en-AU" dirty="0"/>
              <a:t>ASPA Example</a:t>
            </a:r>
          </a:p>
        </p:txBody>
      </p:sp>
      <p:sp>
        <p:nvSpPr>
          <p:cNvPr id="4" name="Freeform 3">
            <a:extLst>
              <a:ext uri="{FF2B5EF4-FFF2-40B4-BE49-F238E27FC236}">
                <a16:creationId xmlns:a16="http://schemas.microsoft.com/office/drawing/2014/main" id="{8B93E99B-250E-E04E-9659-24C3743F52F0}"/>
              </a:ext>
            </a:extLst>
          </p:cNvPr>
          <p:cNvSpPr/>
          <p:nvPr/>
        </p:nvSpPr>
        <p:spPr>
          <a:xfrm>
            <a:off x="3863870" y="192545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AS4</a:t>
            </a:r>
          </a:p>
        </p:txBody>
      </p:sp>
      <p:sp>
        <p:nvSpPr>
          <p:cNvPr id="5" name="Freeform 4">
            <a:extLst>
              <a:ext uri="{FF2B5EF4-FFF2-40B4-BE49-F238E27FC236}">
                <a16:creationId xmlns:a16="http://schemas.microsoft.com/office/drawing/2014/main" id="{ECFCEE68-670D-AD4F-B148-7CCE7836E5EC}"/>
              </a:ext>
            </a:extLst>
          </p:cNvPr>
          <p:cNvSpPr/>
          <p:nvPr/>
        </p:nvSpPr>
        <p:spPr>
          <a:xfrm>
            <a:off x="2207105" y="193781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AS3</a:t>
            </a:r>
          </a:p>
        </p:txBody>
      </p:sp>
      <p:sp>
        <p:nvSpPr>
          <p:cNvPr id="6" name="Freeform 5">
            <a:extLst>
              <a:ext uri="{FF2B5EF4-FFF2-40B4-BE49-F238E27FC236}">
                <a16:creationId xmlns:a16="http://schemas.microsoft.com/office/drawing/2014/main" id="{F31A19FF-3F29-BD47-AF52-368705E19C19}"/>
              </a:ext>
            </a:extLst>
          </p:cNvPr>
          <p:cNvSpPr/>
          <p:nvPr/>
        </p:nvSpPr>
        <p:spPr>
          <a:xfrm>
            <a:off x="4724292" y="3290113"/>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bg1">
              <a:lumMod val="8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AS5</a:t>
            </a:r>
          </a:p>
        </p:txBody>
      </p:sp>
      <p:sp>
        <p:nvSpPr>
          <p:cNvPr id="7" name="Freeform 6">
            <a:extLst>
              <a:ext uri="{FF2B5EF4-FFF2-40B4-BE49-F238E27FC236}">
                <a16:creationId xmlns:a16="http://schemas.microsoft.com/office/drawing/2014/main" id="{6FCE0C2C-A019-CC45-A69D-759FD2D414D9}"/>
              </a:ext>
            </a:extLst>
          </p:cNvPr>
          <p:cNvSpPr/>
          <p:nvPr/>
        </p:nvSpPr>
        <p:spPr>
          <a:xfrm>
            <a:off x="1028295" y="258370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AS2</a:t>
            </a:r>
          </a:p>
        </p:txBody>
      </p:sp>
      <p:sp>
        <p:nvSpPr>
          <p:cNvPr id="8" name="Freeform 7">
            <a:extLst>
              <a:ext uri="{FF2B5EF4-FFF2-40B4-BE49-F238E27FC236}">
                <a16:creationId xmlns:a16="http://schemas.microsoft.com/office/drawing/2014/main" id="{117706F0-0302-8348-A0BA-3E35AC2DA542}"/>
              </a:ext>
            </a:extLst>
          </p:cNvPr>
          <p:cNvSpPr/>
          <p:nvPr/>
        </p:nvSpPr>
        <p:spPr>
          <a:xfrm>
            <a:off x="316439" y="363487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AS1</a:t>
            </a:r>
          </a:p>
        </p:txBody>
      </p:sp>
      <p:cxnSp>
        <p:nvCxnSpPr>
          <p:cNvPr id="10" name="Straight Connector 9">
            <a:extLst>
              <a:ext uri="{FF2B5EF4-FFF2-40B4-BE49-F238E27FC236}">
                <a16:creationId xmlns:a16="http://schemas.microsoft.com/office/drawing/2014/main" id="{85401DED-CB5C-D249-8575-A736F489AE4B}"/>
              </a:ext>
            </a:extLst>
          </p:cNvPr>
          <p:cNvCxnSpPr>
            <a:cxnSpLocks/>
            <a:stCxn id="8" idx="20"/>
          </p:cNvCxnSpPr>
          <p:nvPr/>
        </p:nvCxnSpPr>
        <p:spPr>
          <a:xfrm flipV="1">
            <a:off x="860888" y="3177279"/>
            <a:ext cx="386218" cy="469866"/>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32682F-99EE-9841-B390-1BF6D44CC22A}"/>
              </a:ext>
            </a:extLst>
          </p:cNvPr>
          <p:cNvCxnSpPr>
            <a:stCxn id="7" idx="17"/>
            <a:endCxn id="5" idx="8"/>
          </p:cNvCxnSpPr>
          <p:nvPr/>
        </p:nvCxnSpPr>
        <p:spPr>
          <a:xfrm flipV="1">
            <a:off x="1766557" y="2486799"/>
            <a:ext cx="545191" cy="191174"/>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D201625-F329-0B42-9BCF-2F65988566FF}"/>
              </a:ext>
            </a:extLst>
          </p:cNvPr>
          <p:cNvCxnSpPr>
            <a:cxnSpLocks/>
            <a:stCxn id="5" idx="14"/>
          </p:cNvCxnSpPr>
          <p:nvPr/>
        </p:nvCxnSpPr>
        <p:spPr>
          <a:xfrm>
            <a:off x="3310630" y="2345166"/>
            <a:ext cx="579038" cy="10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034FDF6-F9EF-E144-B72A-FBB6AEF11506}"/>
              </a:ext>
            </a:extLst>
          </p:cNvPr>
          <p:cNvCxnSpPr>
            <a:cxnSpLocks/>
          </p:cNvCxnSpPr>
          <p:nvPr/>
        </p:nvCxnSpPr>
        <p:spPr>
          <a:xfrm>
            <a:off x="4608362" y="2483666"/>
            <a:ext cx="584295" cy="794523"/>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6292FCC-F302-D540-8E17-7E2293A7E82D}"/>
              </a:ext>
            </a:extLst>
          </p:cNvPr>
          <p:cNvSpPr txBox="1"/>
          <p:nvPr/>
        </p:nvSpPr>
        <p:spPr>
          <a:xfrm>
            <a:off x="338416" y="4305772"/>
            <a:ext cx="803425" cy="219291"/>
          </a:xfrm>
          <a:prstGeom prst="rect">
            <a:avLst/>
          </a:prstGeom>
          <a:noFill/>
        </p:spPr>
        <p:txBody>
          <a:bodyPr wrap="none" rtlCol="0">
            <a:spAutoFit/>
          </a:bodyPr>
          <a:lstStyle/>
          <a:p>
            <a:r>
              <a:rPr lang="en-AU" sz="825" dirty="0"/>
              <a:t>192.0.2.0/24 </a:t>
            </a:r>
          </a:p>
        </p:txBody>
      </p:sp>
      <p:sp>
        <p:nvSpPr>
          <p:cNvPr id="36" name="TextBox 35">
            <a:extLst>
              <a:ext uri="{FF2B5EF4-FFF2-40B4-BE49-F238E27FC236}">
                <a16:creationId xmlns:a16="http://schemas.microsoft.com/office/drawing/2014/main" id="{5E7631F1-B838-9C45-B4E7-7BAB69CC2F09}"/>
              </a:ext>
            </a:extLst>
          </p:cNvPr>
          <p:cNvSpPr txBox="1"/>
          <p:nvPr/>
        </p:nvSpPr>
        <p:spPr>
          <a:xfrm>
            <a:off x="4674567" y="2439426"/>
            <a:ext cx="580608" cy="219291"/>
          </a:xfrm>
          <a:prstGeom prst="rect">
            <a:avLst/>
          </a:prstGeom>
          <a:noFill/>
        </p:spPr>
        <p:txBody>
          <a:bodyPr wrap="none" rtlCol="0">
            <a:spAutoFit/>
          </a:bodyPr>
          <a:lstStyle/>
          <a:p>
            <a:r>
              <a:rPr lang="en-AU" sz="825" dirty="0"/>
              <a:t>Provider</a:t>
            </a:r>
          </a:p>
        </p:txBody>
      </p:sp>
      <p:sp>
        <p:nvSpPr>
          <p:cNvPr id="37" name="TextBox 36">
            <a:extLst>
              <a:ext uri="{FF2B5EF4-FFF2-40B4-BE49-F238E27FC236}">
                <a16:creationId xmlns:a16="http://schemas.microsoft.com/office/drawing/2014/main" id="{E3A7F63F-D587-AB4D-A1F1-F795F3EC0DE5}"/>
              </a:ext>
            </a:extLst>
          </p:cNvPr>
          <p:cNvSpPr txBox="1"/>
          <p:nvPr/>
        </p:nvSpPr>
        <p:spPr>
          <a:xfrm>
            <a:off x="1787761" y="2276529"/>
            <a:ext cx="580608" cy="219291"/>
          </a:xfrm>
          <a:prstGeom prst="rect">
            <a:avLst/>
          </a:prstGeom>
          <a:noFill/>
        </p:spPr>
        <p:txBody>
          <a:bodyPr wrap="none" rtlCol="0">
            <a:spAutoFit/>
          </a:bodyPr>
          <a:lstStyle/>
          <a:p>
            <a:r>
              <a:rPr lang="en-AU" sz="825" dirty="0"/>
              <a:t>Provider</a:t>
            </a:r>
          </a:p>
        </p:txBody>
      </p:sp>
      <p:sp>
        <p:nvSpPr>
          <p:cNvPr id="38" name="TextBox 37">
            <a:extLst>
              <a:ext uri="{FF2B5EF4-FFF2-40B4-BE49-F238E27FC236}">
                <a16:creationId xmlns:a16="http://schemas.microsoft.com/office/drawing/2014/main" id="{77ABC047-B026-BD49-9D32-33CD651565A0}"/>
              </a:ext>
            </a:extLst>
          </p:cNvPr>
          <p:cNvSpPr txBox="1"/>
          <p:nvPr/>
        </p:nvSpPr>
        <p:spPr>
          <a:xfrm>
            <a:off x="698196" y="3098416"/>
            <a:ext cx="580608" cy="219291"/>
          </a:xfrm>
          <a:prstGeom prst="rect">
            <a:avLst/>
          </a:prstGeom>
          <a:noFill/>
        </p:spPr>
        <p:txBody>
          <a:bodyPr wrap="none" rtlCol="0">
            <a:spAutoFit/>
          </a:bodyPr>
          <a:lstStyle/>
          <a:p>
            <a:r>
              <a:rPr lang="en-AU" sz="825" dirty="0"/>
              <a:t>Provider</a:t>
            </a:r>
          </a:p>
        </p:txBody>
      </p:sp>
      <p:sp>
        <p:nvSpPr>
          <p:cNvPr id="39" name="TextBox 38">
            <a:extLst>
              <a:ext uri="{FF2B5EF4-FFF2-40B4-BE49-F238E27FC236}">
                <a16:creationId xmlns:a16="http://schemas.microsoft.com/office/drawing/2014/main" id="{ED7160A0-CE55-C54F-8507-670EEE94B44D}"/>
              </a:ext>
            </a:extLst>
          </p:cNvPr>
          <p:cNvSpPr txBox="1"/>
          <p:nvPr/>
        </p:nvSpPr>
        <p:spPr>
          <a:xfrm>
            <a:off x="3085607" y="2356428"/>
            <a:ext cx="409086" cy="219291"/>
          </a:xfrm>
          <a:prstGeom prst="rect">
            <a:avLst/>
          </a:prstGeom>
          <a:noFill/>
        </p:spPr>
        <p:txBody>
          <a:bodyPr wrap="none" rtlCol="0">
            <a:spAutoFit/>
          </a:bodyPr>
          <a:lstStyle/>
          <a:p>
            <a:r>
              <a:rPr lang="en-AU" sz="825" dirty="0"/>
              <a:t>Peer</a:t>
            </a:r>
          </a:p>
        </p:txBody>
      </p:sp>
      <p:sp>
        <p:nvSpPr>
          <p:cNvPr id="40" name="TextBox 39">
            <a:extLst>
              <a:ext uri="{FF2B5EF4-FFF2-40B4-BE49-F238E27FC236}">
                <a16:creationId xmlns:a16="http://schemas.microsoft.com/office/drawing/2014/main" id="{0B8F658D-3178-5940-8551-0AB003B35202}"/>
              </a:ext>
            </a:extLst>
          </p:cNvPr>
          <p:cNvSpPr txBox="1"/>
          <p:nvPr/>
        </p:nvSpPr>
        <p:spPr>
          <a:xfrm>
            <a:off x="3645463" y="2350610"/>
            <a:ext cx="409086" cy="219291"/>
          </a:xfrm>
          <a:prstGeom prst="rect">
            <a:avLst/>
          </a:prstGeom>
          <a:noFill/>
        </p:spPr>
        <p:txBody>
          <a:bodyPr wrap="none" rtlCol="0">
            <a:spAutoFit/>
          </a:bodyPr>
          <a:lstStyle/>
          <a:p>
            <a:r>
              <a:rPr lang="en-AU" sz="825" dirty="0"/>
              <a:t>Peer</a:t>
            </a:r>
          </a:p>
        </p:txBody>
      </p:sp>
      <p:sp>
        <p:nvSpPr>
          <p:cNvPr id="41" name="TextBox 40">
            <a:extLst>
              <a:ext uri="{FF2B5EF4-FFF2-40B4-BE49-F238E27FC236}">
                <a16:creationId xmlns:a16="http://schemas.microsoft.com/office/drawing/2014/main" id="{7BC85045-7E79-D24D-9A41-13DA0F56D890}"/>
              </a:ext>
            </a:extLst>
          </p:cNvPr>
          <p:cNvSpPr txBox="1"/>
          <p:nvPr/>
        </p:nvSpPr>
        <p:spPr>
          <a:xfrm>
            <a:off x="5195406" y="3135593"/>
            <a:ext cx="644728" cy="219291"/>
          </a:xfrm>
          <a:prstGeom prst="rect">
            <a:avLst/>
          </a:prstGeom>
          <a:noFill/>
        </p:spPr>
        <p:txBody>
          <a:bodyPr wrap="none" rtlCol="0">
            <a:spAutoFit/>
          </a:bodyPr>
          <a:lstStyle/>
          <a:p>
            <a:r>
              <a:rPr lang="en-AU" sz="825" dirty="0"/>
              <a:t>Customer</a:t>
            </a:r>
          </a:p>
        </p:txBody>
      </p:sp>
      <p:sp>
        <p:nvSpPr>
          <p:cNvPr id="42" name="TextBox 41">
            <a:extLst>
              <a:ext uri="{FF2B5EF4-FFF2-40B4-BE49-F238E27FC236}">
                <a16:creationId xmlns:a16="http://schemas.microsoft.com/office/drawing/2014/main" id="{100F2AB8-603A-5241-80C5-DF41DB6F3383}"/>
              </a:ext>
            </a:extLst>
          </p:cNvPr>
          <p:cNvSpPr txBox="1"/>
          <p:nvPr/>
        </p:nvSpPr>
        <p:spPr>
          <a:xfrm>
            <a:off x="1366475" y="2437149"/>
            <a:ext cx="644728" cy="219291"/>
          </a:xfrm>
          <a:prstGeom prst="rect">
            <a:avLst/>
          </a:prstGeom>
          <a:noFill/>
        </p:spPr>
        <p:txBody>
          <a:bodyPr wrap="none" rtlCol="0">
            <a:spAutoFit/>
          </a:bodyPr>
          <a:lstStyle/>
          <a:p>
            <a:r>
              <a:rPr lang="en-AU" sz="825" dirty="0"/>
              <a:t>Customer</a:t>
            </a:r>
          </a:p>
        </p:txBody>
      </p:sp>
      <p:sp>
        <p:nvSpPr>
          <p:cNvPr id="43" name="TextBox 42">
            <a:extLst>
              <a:ext uri="{FF2B5EF4-FFF2-40B4-BE49-F238E27FC236}">
                <a16:creationId xmlns:a16="http://schemas.microsoft.com/office/drawing/2014/main" id="{C1832333-E91A-884E-82F3-FADE9DA260ED}"/>
              </a:ext>
            </a:extLst>
          </p:cNvPr>
          <p:cNvSpPr txBox="1"/>
          <p:nvPr/>
        </p:nvSpPr>
        <p:spPr>
          <a:xfrm>
            <a:off x="350810" y="3415226"/>
            <a:ext cx="644728" cy="219291"/>
          </a:xfrm>
          <a:prstGeom prst="rect">
            <a:avLst/>
          </a:prstGeom>
          <a:noFill/>
        </p:spPr>
        <p:txBody>
          <a:bodyPr wrap="none" rtlCol="0">
            <a:spAutoFit/>
          </a:bodyPr>
          <a:lstStyle/>
          <a:p>
            <a:r>
              <a:rPr lang="en-AU" sz="825" dirty="0"/>
              <a:t>Customer</a:t>
            </a:r>
          </a:p>
        </p:txBody>
      </p:sp>
      <p:sp>
        <p:nvSpPr>
          <p:cNvPr id="44" name="Freeform 43">
            <a:extLst>
              <a:ext uri="{FF2B5EF4-FFF2-40B4-BE49-F238E27FC236}">
                <a16:creationId xmlns:a16="http://schemas.microsoft.com/office/drawing/2014/main" id="{4436C446-3562-F642-807D-FB25087878D5}"/>
              </a:ext>
            </a:extLst>
          </p:cNvPr>
          <p:cNvSpPr/>
          <p:nvPr/>
        </p:nvSpPr>
        <p:spPr>
          <a:xfrm>
            <a:off x="2986073" y="341221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AS6</a:t>
            </a:r>
          </a:p>
        </p:txBody>
      </p:sp>
      <p:cxnSp>
        <p:nvCxnSpPr>
          <p:cNvPr id="46" name="Straight Connector 45">
            <a:extLst>
              <a:ext uri="{FF2B5EF4-FFF2-40B4-BE49-F238E27FC236}">
                <a16:creationId xmlns:a16="http://schemas.microsoft.com/office/drawing/2014/main" id="{300AC93F-FE0C-1544-83E9-BF24D7E942AA}"/>
              </a:ext>
            </a:extLst>
          </p:cNvPr>
          <p:cNvCxnSpPr>
            <a:stCxn id="5" idx="11"/>
            <a:endCxn id="44" idx="1"/>
          </p:cNvCxnSpPr>
          <p:nvPr/>
        </p:nvCxnSpPr>
        <p:spPr>
          <a:xfrm>
            <a:off x="2729191" y="2546433"/>
            <a:ext cx="458430" cy="900412"/>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20BE525-E049-7944-B472-9CE7AFC9724B}"/>
              </a:ext>
            </a:extLst>
          </p:cNvPr>
          <p:cNvCxnSpPr>
            <a:stCxn id="44" idx="16"/>
            <a:endCxn id="4" idx="9"/>
          </p:cNvCxnSpPr>
          <p:nvPr/>
        </p:nvCxnSpPr>
        <p:spPr>
          <a:xfrm flipV="1">
            <a:off x="3843604" y="2571342"/>
            <a:ext cx="460355" cy="920230"/>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10EE4C0B-45A6-5942-8E66-4A4D4634E747}"/>
              </a:ext>
            </a:extLst>
          </p:cNvPr>
          <p:cNvSpPr txBox="1"/>
          <p:nvPr/>
        </p:nvSpPr>
        <p:spPr>
          <a:xfrm>
            <a:off x="2700636" y="2508388"/>
            <a:ext cx="580608" cy="219291"/>
          </a:xfrm>
          <a:prstGeom prst="rect">
            <a:avLst/>
          </a:prstGeom>
          <a:noFill/>
        </p:spPr>
        <p:txBody>
          <a:bodyPr wrap="none" rtlCol="0">
            <a:spAutoFit/>
          </a:bodyPr>
          <a:lstStyle/>
          <a:p>
            <a:r>
              <a:rPr lang="en-AU" sz="825" dirty="0"/>
              <a:t>Provider</a:t>
            </a:r>
          </a:p>
        </p:txBody>
      </p:sp>
      <p:sp>
        <p:nvSpPr>
          <p:cNvPr id="50" name="TextBox 49">
            <a:extLst>
              <a:ext uri="{FF2B5EF4-FFF2-40B4-BE49-F238E27FC236}">
                <a16:creationId xmlns:a16="http://schemas.microsoft.com/office/drawing/2014/main" id="{E8643564-1FC5-4A44-92BF-1F271AB676C5}"/>
              </a:ext>
            </a:extLst>
          </p:cNvPr>
          <p:cNvSpPr txBox="1"/>
          <p:nvPr/>
        </p:nvSpPr>
        <p:spPr>
          <a:xfrm>
            <a:off x="3759953" y="2503990"/>
            <a:ext cx="580608" cy="219291"/>
          </a:xfrm>
          <a:prstGeom prst="rect">
            <a:avLst/>
          </a:prstGeom>
          <a:noFill/>
        </p:spPr>
        <p:txBody>
          <a:bodyPr wrap="none" rtlCol="0">
            <a:spAutoFit/>
          </a:bodyPr>
          <a:lstStyle/>
          <a:p>
            <a:r>
              <a:rPr lang="en-AU" sz="825" dirty="0"/>
              <a:t>Provider</a:t>
            </a:r>
          </a:p>
        </p:txBody>
      </p:sp>
      <p:sp>
        <p:nvSpPr>
          <p:cNvPr id="51" name="TextBox 50">
            <a:extLst>
              <a:ext uri="{FF2B5EF4-FFF2-40B4-BE49-F238E27FC236}">
                <a16:creationId xmlns:a16="http://schemas.microsoft.com/office/drawing/2014/main" id="{46C08458-32F6-9E49-A559-BA800F632CA0}"/>
              </a:ext>
            </a:extLst>
          </p:cNvPr>
          <p:cNvSpPr txBox="1"/>
          <p:nvPr/>
        </p:nvSpPr>
        <p:spPr>
          <a:xfrm>
            <a:off x="3089782" y="3221449"/>
            <a:ext cx="644728" cy="219291"/>
          </a:xfrm>
          <a:prstGeom prst="rect">
            <a:avLst/>
          </a:prstGeom>
          <a:noFill/>
        </p:spPr>
        <p:txBody>
          <a:bodyPr wrap="none" rtlCol="0">
            <a:spAutoFit/>
          </a:bodyPr>
          <a:lstStyle/>
          <a:p>
            <a:r>
              <a:rPr lang="en-AU" sz="825" dirty="0"/>
              <a:t>Customer</a:t>
            </a:r>
          </a:p>
        </p:txBody>
      </p:sp>
      <p:sp>
        <p:nvSpPr>
          <p:cNvPr id="52" name="TextBox 51">
            <a:extLst>
              <a:ext uri="{FF2B5EF4-FFF2-40B4-BE49-F238E27FC236}">
                <a16:creationId xmlns:a16="http://schemas.microsoft.com/office/drawing/2014/main" id="{40780194-740A-EE4E-B3A3-6984309EAFB2}"/>
              </a:ext>
            </a:extLst>
          </p:cNvPr>
          <p:cNvSpPr txBox="1"/>
          <p:nvPr/>
        </p:nvSpPr>
        <p:spPr>
          <a:xfrm>
            <a:off x="3878855" y="3250638"/>
            <a:ext cx="644728" cy="219291"/>
          </a:xfrm>
          <a:prstGeom prst="rect">
            <a:avLst/>
          </a:prstGeom>
          <a:noFill/>
        </p:spPr>
        <p:txBody>
          <a:bodyPr wrap="none" rtlCol="0">
            <a:spAutoFit/>
          </a:bodyPr>
          <a:lstStyle/>
          <a:p>
            <a:r>
              <a:rPr lang="en-AU" sz="825" dirty="0"/>
              <a:t>Customer</a:t>
            </a:r>
          </a:p>
        </p:txBody>
      </p:sp>
      <p:sp>
        <p:nvSpPr>
          <p:cNvPr id="34" name="TextBox 33">
            <a:extLst>
              <a:ext uri="{FF2B5EF4-FFF2-40B4-BE49-F238E27FC236}">
                <a16:creationId xmlns:a16="http://schemas.microsoft.com/office/drawing/2014/main" id="{52217AE3-EC74-9C49-B03D-A5907EA9F809}"/>
              </a:ext>
            </a:extLst>
          </p:cNvPr>
          <p:cNvSpPr txBox="1"/>
          <p:nvPr/>
        </p:nvSpPr>
        <p:spPr>
          <a:xfrm>
            <a:off x="6573504" y="2282919"/>
            <a:ext cx="1762021" cy="300082"/>
          </a:xfrm>
          <a:prstGeom prst="rect">
            <a:avLst/>
          </a:prstGeom>
          <a:noFill/>
          <a:ln>
            <a:solidFill>
              <a:schemeClr val="tx1"/>
            </a:solidFill>
          </a:ln>
        </p:spPr>
        <p:txBody>
          <a:bodyPr wrap="none" rtlCol="0">
            <a:spAutoFit/>
          </a:bodyPr>
          <a:lstStyle/>
          <a:p>
            <a:r>
              <a:rPr lang="en-AU" sz="1350" dirty="0"/>
              <a:t>AS1: Providers: AS2</a:t>
            </a:r>
          </a:p>
        </p:txBody>
      </p:sp>
      <p:sp>
        <p:nvSpPr>
          <p:cNvPr id="35" name="TextBox 34">
            <a:extLst>
              <a:ext uri="{FF2B5EF4-FFF2-40B4-BE49-F238E27FC236}">
                <a16:creationId xmlns:a16="http://schemas.microsoft.com/office/drawing/2014/main" id="{A1179C33-5A06-9E42-972D-A4C6D62DC6F0}"/>
              </a:ext>
            </a:extLst>
          </p:cNvPr>
          <p:cNvSpPr txBox="1"/>
          <p:nvPr/>
        </p:nvSpPr>
        <p:spPr>
          <a:xfrm>
            <a:off x="6573504" y="2670894"/>
            <a:ext cx="1762021" cy="300082"/>
          </a:xfrm>
          <a:prstGeom prst="rect">
            <a:avLst/>
          </a:prstGeom>
          <a:noFill/>
          <a:ln>
            <a:solidFill>
              <a:schemeClr val="tx1"/>
            </a:solidFill>
          </a:ln>
        </p:spPr>
        <p:txBody>
          <a:bodyPr wrap="none" rtlCol="0">
            <a:spAutoFit/>
          </a:bodyPr>
          <a:lstStyle/>
          <a:p>
            <a:r>
              <a:rPr lang="en-AU" sz="1350" dirty="0"/>
              <a:t>AS2: Providers: AS3</a:t>
            </a:r>
          </a:p>
        </p:txBody>
      </p:sp>
      <p:sp>
        <p:nvSpPr>
          <p:cNvPr id="45" name="TextBox 44">
            <a:extLst>
              <a:ext uri="{FF2B5EF4-FFF2-40B4-BE49-F238E27FC236}">
                <a16:creationId xmlns:a16="http://schemas.microsoft.com/office/drawing/2014/main" id="{8EB4DC01-71A4-D344-9EA5-16C0C87D6AB6}"/>
              </a:ext>
            </a:extLst>
          </p:cNvPr>
          <p:cNvSpPr txBox="1"/>
          <p:nvPr/>
        </p:nvSpPr>
        <p:spPr>
          <a:xfrm>
            <a:off x="6573503" y="3058869"/>
            <a:ext cx="2185214" cy="300082"/>
          </a:xfrm>
          <a:prstGeom prst="rect">
            <a:avLst/>
          </a:prstGeom>
          <a:noFill/>
          <a:ln>
            <a:solidFill>
              <a:schemeClr val="tx1"/>
            </a:solidFill>
          </a:ln>
        </p:spPr>
        <p:txBody>
          <a:bodyPr wrap="none" rtlCol="0">
            <a:spAutoFit/>
          </a:bodyPr>
          <a:lstStyle/>
          <a:p>
            <a:r>
              <a:rPr lang="en-AU" sz="1350" dirty="0"/>
              <a:t>AS6: Providers: AS3, AS4</a:t>
            </a:r>
          </a:p>
        </p:txBody>
      </p:sp>
      <p:sp>
        <p:nvSpPr>
          <p:cNvPr id="47" name="TextBox 46">
            <a:extLst>
              <a:ext uri="{FF2B5EF4-FFF2-40B4-BE49-F238E27FC236}">
                <a16:creationId xmlns:a16="http://schemas.microsoft.com/office/drawing/2014/main" id="{902652F8-6AC7-8E40-AD1C-DEA67C49BEE1}"/>
              </a:ext>
            </a:extLst>
          </p:cNvPr>
          <p:cNvSpPr txBox="1"/>
          <p:nvPr/>
        </p:nvSpPr>
        <p:spPr>
          <a:xfrm>
            <a:off x="6573504" y="3446845"/>
            <a:ext cx="1810111" cy="300082"/>
          </a:xfrm>
          <a:prstGeom prst="rect">
            <a:avLst/>
          </a:prstGeom>
          <a:noFill/>
          <a:ln>
            <a:solidFill>
              <a:schemeClr val="tx1"/>
            </a:solidFill>
          </a:ln>
        </p:spPr>
        <p:txBody>
          <a:bodyPr wrap="none" rtlCol="0">
            <a:spAutoFit/>
          </a:bodyPr>
          <a:lstStyle/>
          <a:p>
            <a:r>
              <a:rPr lang="en-AU" sz="1350" dirty="0"/>
              <a:t>AS5: Providers: AS4</a:t>
            </a:r>
          </a:p>
        </p:txBody>
      </p:sp>
    </p:spTree>
    <p:extLst>
      <p:ext uri="{BB962C8B-B14F-4D97-AF65-F5344CB8AC3E}">
        <p14:creationId xmlns:p14="http://schemas.microsoft.com/office/powerpoint/2010/main" val="319927935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9646D-2D32-604F-A4F1-960ED3283E14}"/>
              </a:ext>
            </a:extLst>
          </p:cNvPr>
          <p:cNvSpPr>
            <a:spLocks noGrp="1"/>
          </p:cNvSpPr>
          <p:nvPr>
            <p:ph type="title"/>
          </p:nvPr>
        </p:nvSpPr>
        <p:spPr/>
        <p:txBody>
          <a:bodyPr>
            <a:normAutofit fontScale="90000"/>
          </a:bodyPr>
          <a:lstStyle/>
          <a:p>
            <a:r>
              <a:rPr lang="en-AU" dirty="0"/>
              <a:t>When ROA Validation is not enough</a:t>
            </a:r>
          </a:p>
        </p:txBody>
      </p:sp>
      <p:sp>
        <p:nvSpPr>
          <p:cNvPr id="4" name="Freeform 3">
            <a:extLst>
              <a:ext uri="{FF2B5EF4-FFF2-40B4-BE49-F238E27FC236}">
                <a16:creationId xmlns:a16="http://schemas.microsoft.com/office/drawing/2014/main" id="{3B7F5832-BAC0-8E4C-9924-5442FB58D34A}"/>
              </a:ext>
            </a:extLst>
          </p:cNvPr>
          <p:cNvSpPr/>
          <p:nvPr/>
        </p:nvSpPr>
        <p:spPr>
          <a:xfrm>
            <a:off x="3327866" y="2542240"/>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AS4</a:t>
            </a:r>
          </a:p>
        </p:txBody>
      </p:sp>
      <p:sp>
        <p:nvSpPr>
          <p:cNvPr id="5" name="Freeform 4">
            <a:extLst>
              <a:ext uri="{FF2B5EF4-FFF2-40B4-BE49-F238E27FC236}">
                <a16:creationId xmlns:a16="http://schemas.microsoft.com/office/drawing/2014/main" id="{1D2DFE11-D22E-8248-BC60-5D19103F0559}"/>
              </a:ext>
            </a:extLst>
          </p:cNvPr>
          <p:cNvSpPr/>
          <p:nvPr/>
        </p:nvSpPr>
        <p:spPr>
          <a:xfrm>
            <a:off x="2207105" y="193781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AS3</a:t>
            </a:r>
          </a:p>
        </p:txBody>
      </p:sp>
      <p:sp>
        <p:nvSpPr>
          <p:cNvPr id="6" name="Freeform 5">
            <a:extLst>
              <a:ext uri="{FF2B5EF4-FFF2-40B4-BE49-F238E27FC236}">
                <a16:creationId xmlns:a16="http://schemas.microsoft.com/office/drawing/2014/main" id="{CEBD6F9D-7175-854C-8BF5-C58F0EA8E2EF}"/>
              </a:ext>
            </a:extLst>
          </p:cNvPr>
          <p:cNvSpPr/>
          <p:nvPr/>
        </p:nvSpPr>
        <p:spPr>
          <a:xfrm>
            <a:off x="4683535" y="2174338"/>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bg1">
              <a:lumMod val="8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AS5</a:t>
            </a:r>
          </a:p>
        </p:txBody>
      </p:sp>
      <p:sp>
        <p:nvSpPr>
          <p:cNvPr id="7" name="Freeform 6">
            <a:extLst>
              <a:ext uri="{FF2B5EF4-FFF2-40B4-BE49-F238E27FC236}">
                <a16:creationId xmlns:a16="http://schemas.microsoft.com/office/drawing/2014/main" id="{3CFCDFAA-7771-D246-B522-AAA0DA15B7C8}"/>
              </a:ext>
            </a:extLst>
          </p:cNvPr>
          <p:cNvSpPr/>
          <p:nvPr/>
        </p:nvSpPr>
        <p:spPr>
          <a:xfrm>
            <a:off x="1028295" y="258370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AS2</a:t>
            </a:r>
          </a:p>
        </p:txBody>
      </p:sp>
      <p:sp>
        <p:nvSpPr>
          <p:cNvPr id="8" name="Freeform 7">
            <a:extLst>
              <a:ext uri="{FF2B5EF4-FFF2-40B4-BE49-F238E27FC236}">
                <a16:creationId xmlns:a16="http://schemas.microsoft.com/office/drawing/2014/main" id="{54237EFD-791B-E042-AC17-E9F566F24327}"/>
              </a:ext>
            </a:extLst>
          </p:cNvPr>
          <p:cNvSpPr/>
          <p:nvPr/>
        </p:nvSpPr>
        <p:spPr>
          <a:xfrm>
            <a:off x="467915" y="171209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AS1</a:t>
            </a:r>
          </a:p>
        </p:txBody>
      </p:sp>
      <p:sp>
        <p:nvSpPr>
          <p:cNvPr id="9" name="Freeform 8">
            <a:extLst>
              <a:ext uri="{FF2B5EF4-FFF2-40B4-BE49-F238E27FC236}">
                <a16:creationId xmlns:a16="http://schemas.microsoft.com/office/drawing/2014/main" id="{7C28263F-52E9-0C4E-9D8C-04DF48BD11F7}"/>
              </a:ext>
            </a:extLst>
          </p:cNvPr>
          <p:cNvSpPr/>
          <p:nvPr/>
        </p:nvSpPr>
        <p:spPr>
          <a:xfrm>
            <a:off x="2650982" y="3534984"/>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rgbClr val="D0A09A"/>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AS666</a:t>
            </a:r>
          </a:p>
        </p:txBody>
      </p:sp>
      <p:cxnSp>
        <p:nvCxnSpPr>
          <p:cNvPr id="13" name="Straight Connector 12">
            <a:extLst>
              <a:ext uri="{FF2B5EF4-FFF2-40B4-BE49-F238E27FC236}">
                <a16:creationId xmlns:a16="http://schemas.microsoft.com/office/drawing/2014/main" id="{2811A213-C990-084E-9D55-B1C16502F783}"/>
              </a:ext>
            </a:extLst>
          </p:cNvPr>
          <p:cNvCxnSpPr>
            <a:stCxn id="8" idx="12"/>
            <a:endCxn id="7" idx="20"/>
          </p:cNvCxnSpPr>
          <p:nvPr/>
        </p:nvCxnSpPr>
        <p:spPr>
          <a:xfrm>
            <a:off x="1355263" y="2261074"/>
            <a:ext cx="217481" cy="3349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1E7EC30-80BD-654B-9217-A139F5761D54}"/>
              </a:ext>
            </a:extLst>
          </p:cNvPr>
          <p:cNvCxnSpPr>
            <a:stCxn id="7" idx="17"/>
            <a:endCxn id="5" idx="8"/>
          </p:cNvCxnSpPr>
          <p:nvPr/>
        </p:nvCxnSpPr>
        <p:spPr>
          <a:xfrm flipV="1">
            <a:off x="1766557" y="2486799"/>
            <a:ext cx="545191" cy="1911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82F3AC6-3507-A04F-A28C-027F7DF0D33D}"/>
              </a:ext>
            </a:extLst>
          </p:cNvPr>
          <p:cNvCxnSpPr>
            <a:stCxn id="5" idx="14"/>
            <a:endCxn id="4" idx="1"/>
          </p:cNvCxnSpPr>
          <p:nvPr/>
        </p:nvCxnSpPr>
        <p:spPr>
          <a:xfrm>
            <a:off x="3310630" y="2345166"/>
            <a:ext cx="218785" cy="231707"/>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CB40FDE-83CF-1744-B2C6-CEB9FBE24479}"/>
              </a:ext>
            </a:extLst>
          </p:cNvPr>
          <p:cNvCxnSpPr>
            <a:stCxn id="4" idx="15"/>
            <a:endCxn id="6" idx="5"/>
          </p:cNvCxnSpPr>
          <p:nvPr/>
        </p:nvCxnSpPr>
        <p:spPr>
          <a:xfrm flipV="1">
            <a:off x="4394119" y="2604051"/>
            <a:ext cx="289697" cy="114455"/>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6C18450-1FC5-FC41-9249-31EDE04CE9AE}"/>
              </a:ext>
            </a:extLst>
          </p:cNvPr>
          <p:cNvCxnSpPr>
            <a:stCxn id="9" idx="16"/>
            <a:endCxn id="4" idx="9"/>
          </p:cNvCxnSpPr>
          <p:nvPr/>
        </p:nvCxnSpPr>
        <p:spPr>
          <a:xfrm flipV="1">
            <a:off x="3508514" y="3188130"/>
            <a:ext cx="259441" cy="42621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187F194-B2C6-B04D-B8FB-46D2DAFFE62D}"/>
              </a:ext>
            </a:extLst>
          </p:cNvPr>
          <p:cNvSpPr txBox="1"/>
          <p:nvPr/>
        </p:nvSpPr>
        <p:spPr>
          <a:xfrm>
            <a:off x="367749" y="1412041"/>
            <a:ext cx="803425" cy="219291"/>
          </a:xfrm>
          <a:prstGeom prst="rect">
            <a:avLst/>
          </a:prstGeom>
          <a:noFill/>
        </p:spPr>
        <p:txBody>
          <a:bodyPr wrap="none" rtlCol="0">
            <a:spAutoFit/>
          </a:bodyPr>
          <a:lstStyle/>
          <a:p>
            <a:r>
              <a:rPr lang="en-AU" sz="825" dirty="0"/>
              <a:t>192.0.2.0/24 </a:t>
            </a:r>
          </a:p>
        </p:txBody>
      </p:sp>
      <p:sp>
        <p:nvSpPr>
          <p:cNvPr id="23" name="TextBox 22">
            <a:extLst>
              <a:ext uri="{FF2B5EF4-FFF2-40B4-BE49-F238E27FC236}">
                <a16:creationId xmlns:a16="http://schemas.microsoft.com/office/drawing/2014/main" id="{74BB7AD5-621B-CF47-B365-91BFFCEF5701}"/>
              </a:ext>
            </a:extLst>
          </p:cNvPr>
          <p:cNvSpPr txBox="1"/>
          <p:nvPr/>
        </p:nvSpPr>
        <p:spPr>
          <a:xfrm>
            <a:off x="1214953" y="3455319"/>
            <a:ext cx="1250663" cy="219291"/>
          </a:xfrm>
          <a:prstGeom prst="rect">
            <a:avLst/>
          </a:prstGeom>
          <a:noFill/>
        </p:spPr>
        <p:txBody>
          <a:bodyPr wrap="none" rtlCol="0">
            <a:spAutoFit/>
          </a:bodyPr>
          <a:lstStyle/>
          <a:p>
            <a:r>
              <a:rPr lang="en-AU" sz="825" dirty="0"/>
              <a:t>192.0.2.0/24 </a:t>
            </a:r>
            <a:r>
              <a:rPr lang="en-AU" sz="825" dirty="0" err="1"/>
              <a:t>ASPath</a:t>
            </a:r>
            <a:r>
              <a:rPr lang="en-AU" sz="825" dirty="0"/>
              <a:t> 1</a:t>
            </a:r>
          </a:p>
        </p:txBody>
      </p:sp>
      <p:sp>
        <p:nvSpPr>
          <p:cNvPr id="24" name="TextBox 23">
            <a:extLst>
              <a:ext uri="{FF2B5EF4-FFF2-40B4-BE49-F238E27FC236}">
                <a16:creationId xmlns:a16="http://schemas.microsoft.com/office/drawing/2014/main" id="{72EBAFD1-3A31-2941-BDC0-1B4A45B74435}"/>
              </a:ext>
            </a:extLst>
          </p:cNvPr>
          <p:cNvSpPr txBox="1"/>
          <p:nvPr/>
        </p:nvSpPr>
        <p:spPr>
          <a:xfrm>
            <a:off x="2777302" y="1504813"/>
            <a:ext cx="1338828" cy="219291"/>
          </a:xfrm>
          <a:prstGeom prst="rect">
            <a:avLst/>
          </a:prstGeom>
          <a:noFill/>
        </p:spPr>
        <p:txBody>
          <a:bodyPr wrap="none" rtlCol="0">
            <a:spAutoFit/>
          </a:bodyPr>
          <a:lstStyle/>
          <a:p>
            <a:r>
              <a:rPr lang="en-AU" sz="825" dirty="0"/>
              <a:t>192.0.2.0/24 </a:t>
            </a:r>
            <a:r>
              <a:rPr lang="en-AU" sz="825" dirty="0" err="1"/>
              <a:t>ASPath</a:t>
            </a:r>
            <a:r>
              <a:rPr lang="en-AU" sz="825" dirty="0"/>
              <a:t> 2,1</a:t>
            </a:r>
          </a:p>
        </p:txBody>
      </p:sp>
      <p:sp>
        <p:nvSpPr>
          <p:cNvPr id="25" name="TextBox 24">
            <a:extLst>
              <a:ext uri="{FF2B5EF4-FFF2-40B4-BE49-F238E27FC236}">
                <a16:creationId xmlns:a16="http://schemas.microsoft.com/office/drawing/2014/main" id="{11B31E4D-1389-8742-B3C3-6C76CE17C83E}"/>
              </a:ext>
            </a:extLst>
          </p:cNvPr>
          <p:cNvSpPr txBox="1"/>
          <p:nvPr/>
        </p:nvSpPr>
        <p:spPr>
          <a:xfrm>
            <a:off x="3465293" y="2247063"/>
            <a:ext cx="1426994" cy="219291"/>
          </a:xfrm>
          <a:prstGeom prst="rect">
            <a:avLst/>
          </a:prstGeom>
          <a:noFill/>
        </p:spPr>
        <p:txBody>
          <a:bodyPr wrap="none" rtlCol="0">
            <a:spAutoFit/>
          </a:bodyPr>
          <a:lstStyle/>
          <a:p>
            <a:r>
              <a:rPr lang="en-AU" sz="825" dirty="0"/>
              <a:t>192.0.2.0/24 </a:t>
            </a:r>
            <a:r>
              <a:rPr lang="en-AU" sz="825" dirty="0" err="1"/>
              <a:t>ASPath</a:t>
            </a:r>
            <a:r>
              <a:rPr lang="en-AU" sz="825" dirty="0"/>
              <a:t> 3,2,1</a:t>
            </a:r>
          </a:p>
        </p:txBody>
      </p:sp>
      <p:sp>
        <p:nvSpPr>
          <p:cNvPr id="26" name="TextBox 25">
            <a:extLst>
              <a:ext uri="{FF2B5EF4-FFF2-40B4-BE49-F238E27FC236}">
                <a16:creationId xmlns:a16="http://schemas.microsoft.com/office/drawing/2014/main" id="{533EF6AC-2743-254B-A051-4B5F0C55DAF6}"/>
              </a:ext>
            </a:extLst>
          </p:cNvPr>
          <p:cNvSpPr txBox="1"/>
          <p:nvPr/>
        </p:nvSpPr>
        <p:spPr>
          <a:xfrm>
            <a:off x="5243915" y="1852835"/>
            <a:ext cx="1515158" cy="219291"/>
          </a:xfrm>
          <a:prstGeom prst="rect">
            <a:avLst/>
          </a:prstGeom>
          <a:noFill/>
        </p:spPr>
        <p:txBody>
          <a:bodyPr wrap="none" rtlCol="0">
            <a:spAutoFit/>
          </a:bodyPr>
          <a:lstStyle/>
          <a:p>
            <a:r>
              <a:rPr lang="en-AU" sz="825" dirty="0"/>
              <a:t>192.0.2.0/24 </a:t>
            </a:r>
            <a:r>
              <a:rPr lang="en-AU" sz="825" dirty="0" err="1"/>
              <a:t>ASPath</a:t>
            </a:r>
            <a:r>
              <a:rPr lang="en-AU" sz="825" dirty="0"/>
              <a:t> 4,3,2,1</a:t>
            </a:r>
          </a:p>
        </p:txBody>
      </p:sp>
      <p:sp>
        <p:nvSpPr>
          <p:cNvPr id="27" name="TextBox 26">
            <a:extLst>
              <a:ext uri="{FF2B5EF4-FFF2-40B4-BE49-F238E27FC236}">
                <a16:creationId xmlns:a16="http://schemas.microsoft.com/office/drawing/2014/main" id="{321D8FBF-870D-CF41-8185-EFEDD95A916D}"/>
              </a:ext>
            </a:extLst>
          </p:cNvPr>
          <p:cNvSpPr txBox="1"/>
          <p:nvPr/>
        </p:nvSpPr>
        <p:spPr>
          <a:xfrm>
            <a:off x="5969696" y="2204684"/>
            <a:ext cx="2454518" cy="300082"/>
          </a:xfrm>
          <a:prstGeom prst="rect">
            <a:avLst/>
          </a:prstGeom>
          <a:noFill/>
        </p:spPr>
        <p:txBody>
          <a:bodyPr wrap="none" rtlCol="0">
            <a:spAutoFit/>
          </a:bodyPr>
          <a:lstStyle/>
          <a:p>
            <a:r>
              <a:rPr lang="en-AU" sz="1350" dirty="0"/>
              <a:t>ROA 192.0.2.0/24 </a:t>
            </a:r>
            <a:r>
              <a:rPr lang="en-AU" sz="1350" dirty="0" err="1"/>
              <a:t>OriginAS</a:t>
            </a:r>
            <a:r>
              <a:rPr lang="en-AU" sz="1350" dirty="0"/>
              <a:t> 1</a:t>
            </a:r>
          </a:p>
        </p:txBody>
      </p:sp>
      <p:sp>
        <p:nvSpPr>
          <p:cNvPr id="28" name="TextBox 27">
            <a:extLst>
              <a:ext uri="{FF2B5EF4-FFF2-40B4-BE49-F238E27FC236}">
                <a16:creationId xmlns:a16="http://schemas.microsoft.com/office/drawing/2014/main" id="{6607FBA2-F338-B44C-B1E5-42ADDB8EDC00}"/>
              </a:ext>
            </a:extLst>
          </p:cNvPr>
          <p:cNvSpPr txBox="1"/>
          <p:nvPr/>
        </p:nvSpPr>
        <p:spPr>
          <a:xfrm>
            <a:off x="3740341" y="3659839"/>
            <a:ext cx="1250663" cy="219291"/>
          </a:xfrm>
          <a:prstGeom prst="rect">
            <a:avLst/>
          </a:prstGeom>
          <a:noFill/>
        </p:spPr>
        <p:txBody>
          <a:bodyPr wrap="none" rtlCol="0">
            <a:spAutoFit/>
          </a:bodyPr>
          <a:lstStyle/>
          <a:p>
            <a:r>
              <a:rPr lang="en-AU" sz="825" dirty="0">
                <a:solidFill>
                  <a:srgbClr val="FF0000"/>
                </a:solidFill>
              </a:rPr>
              <a:t>192.0.2.0/24 </a:t>
            </a:r>
            <a:r>
              <a:rPr lang="en-AU" sz="825" dirty="0" err="1">
                <a:solidFill>
                  <a:srgbClr val="FF0000"/>
                </a:solidFill>
              </a:rPr>
              <a:t>ASPath</a:t>
            </a:r>
            <a:r>
              <a:rPr lang="en-AU" sz="825" dirty="0">
                <a:solidFill>
                  <a:srgbClr val="FF0000"/>
                </a:solidFill>
              </a:rPr>
              <a:t> 1</a:t>
            </a:r>
          </a:p>
        </p:txBody>
      </p:sp>
      <p:sp>
        <p:nvSpPr>
          <p:cNvPr id="29" name="TextBox 28">
            <a:extLst>
              <a:ext uri="{FF2B5EF4-FFF2-40B4-BE49-F238E27FC236}">
                <a16:creationId xmlns:a16="http://schemas.microsoft.com/office/drawing/2014/main" id="{0BA44F56-ECF1-7F4F-9AE1-CC32D7A377F2}"/>
              </a:ext>
            </a:extLst>
          </p:cNvPr>
          <p:cNvSpPr txBox="1"/>
          <p:nvPr/>
        </p:nvSpPr>
        <p:spPr>
          <a:xfrm>
            <a:off x="4175344" y="2991922"/>
            <a:ext cx="1457450" cy="219291"/>
          </a:xfrm>
          <a:prstGeom prst="rect">
            <a:avLst/>
          </a:prstGeom>
          <a:noFill/>
        </p:spPr>
        <p:txBody>
          <a:bodyPr wrap="none" rtlCol="0">
            <a:spAutoFit/>
          </a:bodyPr>
          <a:lstStyle/>
          <a:p>
            <a:r>
              <a:rPr lang="en-AU" sz="825" dirty="0">
                <a:solidFill>
                  <a:srgbClr val="FF0000"/>
                </a:solidFill>
              </a:rPr>
              <a:t>192.0.2.0/24 </a:t>
            </a:r>
            <a:r>
              <a:rPr lang="en-AU" sz="825" dirty="0" err="1">
                <a:solidFill>
                  <a:srgbClr val="FF0000"/>
                </a:solidFill>
              </a:rPr>
              <a:t>ASPath</a:t>
            </a:r>
            <a:r>
              <a:rPr lang="en-AU" sz="825" dirty="0">
                <a:solidFill>
                  <a:srgbClr val="FF0000"/>
                </a:solidFill>
              </a:rPr>
              <a:t> 666,1</a:t>
            </a:r>
          </a:p>
        </p:txBody>
      </p:sp>
      <p:sp>
        <p:nvSpPr>
          <p:cNvPr id="30" name="TextBox 29">
            <a:extLst>
              <a:ext uri="{FF2B5EF4-FFF2-40B4-BE49-F238E27FC236}">
                <a16:creationId xmlns:a16="http://schemas.microsoft.com/office/drawing/2014/main" id="{CFCBF48F-AF71-FE4F-BDF7-867122FDB44A}"/>
              </a:ext>
            </a:extLst>
          </p:cNvPr>
          <p:cNvSpPr txBox="1"/>
          <p:nvPr/>
        </p:nvSpPr>
        <p:spPr>
          <a:xfrm>
            <a:off x="5259198" y="2767081"/>
            <a:ext cx="1545616" cy="219291"/>
          </a:xfrm>
          <a:prstGeom prst="rect">
            <a:avLst/>
          </a:prstGeom>
          <a:noFill/>
        </p:spPr>
        <p:txBody>
          <a:bodyPr wrap="none" rtlCol="0">
            <a:spAutoFit/>
          </a:bodyPr>
          <a:lstStyle/>
          <a:p>
            <a:r>
              <a:rPr lang="en-AU" sz="825" dirty="0">
                <a:solidFill>
                  <a:srgbClr val="FF0000"/>
                </a:solidFill>
              </a:rPr>
              <a:t>192.0.2.0/24 </a:t>
            </a:r>
            <a:r>
              <a:rPr lang="en-AU" sz="825" dirty="0" err="1">
                <a:solidFill>
                  <a:srgbClr val="FF0000"/>
                </a:solidFill>
              </a:rPr>
              <a:t>ASPath</a:t>
            </a:r>
            <a:r>
              <a:rPr lang="en-AU" sz="825" dirty="0">
                <a:solidFill>
                  <a:srgbClr val="FF0000"/>
                </a:solidFill>
              </a:rPr>
              <a:t> 4,666,1</a:t>
            </a:r>
          </a:p>
        </p:txBody>
      </p:sp>
      <p:sp>
        <p:nvSpPr>
          <p:cNvPr id="31" name="TextBox 30">
            <a:extLst>
              <a:ext uri="{FF2B5EF4-FFF2-40B4-BE49-F238E27FC236}">
                <a16:creationId xmlns:a16="http://schemas.microsoft.com/office/drawing/2014/main" id="{20FF1649-22E9-A447-AB19-DBFA0A25570A}"/>
              </a:ext>
            </a:extLst>
          </p:cNvPr>
          <p:cNvSpPr txBox="1"/>
          <p:nvPr/>
        </p:nvSpPr>
        <p:spPr>
          <a:xfrm>
            <a:off x="2234746" y="4280765"/>
            <a:ext cx="3238387" cy="415498"/>
          </a:xfrm>
          <a:prstGeom prst="rect">
            <a:avLst/>
          </a:prstGeom>
          <a:noFill/>
        </p:spPr>
        <p:txBody>
          <a:bodyPr wrap="none" rtlCol="0">
            <a:spAutoFit/>
          </a:bodyPr>
          <a:lstStyle/>
          <a:p>
            <a:r>
              <a:rPr lang="en-AU" sz="1050" dirty="0">
                <a:latin typeface="AhnbergHand" pitchFamily="2" charset="0"/>
              </a:rPr>
              <a:t>AS 666 synthesises a path to 192.0.2.0/24</a:t>
            </a:r>
          </a:p>
          <a:p>
            <a:r>
              <a:rPr lang="en-AU" sz="1050" dirty="0">
                <a:latin typeface="AhnbergHand" pitchFamily="2" charset="0"/>
              </a:rPr>
              <a:t>Using origin AS 1</a:t>
            </a:r>
          </a:p>
        </p:txBody>
      </p:sp>
      <p:sp>
        <p:nvSpPr>
          <p:cNvPr id="32" name="Freeform 31">
            <a:extLst>
              <a:ext uri="{FF2B5EF4-FFF2-40B4-BE49-F238E27FC236}">
                <a16:creationId xmlns:a16="http://schemas.microsoft.com/office/drawing/2014/main" id="{64C7F5DD-FDDD-2948-AB6F-EA68560C135E}"/>
              </a:ext>
            </a:extLst>
          </p:cNvPr>
          <p:cNvSpPr/>
          <p:nvPr/>
        </p:nvSpPr>
        <p:spPr>
          <a:xfrm>
            <a:off x="7871927" y="2428524"/>
            <a:ext cx="477078" cy="398568"/>
          </a:xfrm>
          <a:custGeom>
            <a:avLst/>
            <a:gdLst>
              <a:gd name="connsiteX0" fmla="*/ 0 w 477078"/>
              <a:gd name="connsiteY0" fmla="*/ 206734 h 398568"/>
              <a:gd name="connsiteX1" fmla="*/ 127220 w 477078"/>
              <a:gd name="connsiteY1" fmla="*/ 278296 h 398568"/>
              <a:gd name="connsiteX2" fmla="*/ 190831 w 477078"/>
              <a:gd name="connsiteY2" fmla="*/ 381663 h 398568"/>
              <a:gd name="connsiteX3" fmla="*/ 198782 w 477078"/>
              <a:gd name="connsiteY3" fmla="*/ 357809 h 398568"/>
              <a:gd name="connsiteX4" fmla="*/ 477078 w 477078"/>
              <a:gd name="connsiteY4" fmla="*/ 0 h 3985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7078" h="398568">
                <a:moveTo>
                  <a:pt x="0" y="206734"/>
                </a:moveTo>
                <a:cubicBezTo>
                  <a:pt x="47707" y="227937"/>
                  <a:pt x="95415" y="249141"/>
                  <a:pt x="127220" y="278296"/>
                </a:cubicBezTo>
                <a:cubicBezTo>
                  <a:pt x="159025" y="307451"/>
                  <a:pt x="190831" y="381663"/>
                  <a:pt x="190831" y="381663"/>
                </a:cubicBezTo>
                <a:cubicBezTo>
                  <a:pt x="202758" y="394915"/>
                  <a:pt x="151074" y="421420"/>
                  <a:pt x="198782" y="357809"/>
                </a:cubicBezTo>
                <a:cubicBezTo>
                  <a:pt x="246490" y="294198"/>
                  <a:pt x="361784" y="147099"/>
                  <a:pt x="477078" y="0"/>
                </a:cubicBezTo>
              </a:path>
            </a:pathLst>
          </a:custGeom>
          <a:noFill/>
          <a:ln w="76200" cap="flat">
            <a:solidFill>
              <a:srgbClr val="C00000"/>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pic>
        <p:nvPicPr>
          <p:cNvPr id="10" name="Picture 9">
            <a:extLst>
              <a:ext uri="{FF2B5EF4-FFF2-40B4-BE49-F238E27FC236}">
                <a16:creationId xmlns:a16="http://schemas.microsoft.com/office/drawing/2014/main" id="{A5649AF8-8247-6040-B73A-59DF9E5E484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3310" y="3588021"/>
            <a:ext cx="968350" cy="768690"/>
          </a:xfrm>
          <a:prstGeom prst="rect">
            <a:avLst/>
          </a:prstGeom>
        </p:spPr>
      </p:pic>
      <p:sp>
        <p:nvSpPr>
          <p:cNvPr id="33" name="TextBox 32">
            <a:extLst>
              <a:ext uri="{FF2B5EF4-FFF2-40B4-BE49-F238E27FC236}">
                <a16:creationId xmlns:a16="http://schemas.microsoft.com/office/drawing/2014/main" id="{1D1623F4-679C-974F-959F-CD92FA0BEB83}"/>
              </a:ext>
            </a:extLst>
          </p:cNvPr>
          <p:cNvSpPr txBox="1"/>
          <p:nvPr/>
        </p:nvSpPr>
        <p:spPr>
          <a:xfrm>
            <a:off x="5608815" y="3039821"/>
            <a:ext cx="3225084" cy="577081"/>
          </a:xfrm>
          <a:prstGeom prst="rect">
            <a:avLst/>
          </a:prstGeom>
          <a:noFill/>
        </p:spPr>
        <p:txBody>
          <a:bodyPr wrap="square" rtlCol="0">
            <a:spAutoFit/>
          </a:bodyPr>
          <a:lstStyle/>
          <a:p>
            <a:r>
              <a:rPr lang="en-AU" sz="1050" dirty="0">
                <a:latin typeface="AhnbergHand" pitchFamily="2" charset="0"/>
              </a:rPr>
              <a:t>AS 5 accepts this fake route as the Origin AS 1 Is matched by a ROA and the fake AS Path is shorter</a:t>
            </a:r>
          </a:p>
        </p:txBody>
      </p:sp>
      <p:sp>
        <p:nvSpPr>
          <p:cNvPr id="3" name="Freeform 2">
            <a:extLst>
              <a:ext uri="{FF2B5EF4-FFF2-40B4-BE49-F238E27FC236}">
                <a16:creationId xmlns:a16="http://schemas.microsoft.com/office/drawing/2014/main" id="{1B718C9D-6990-904A-9B28-990F20660073}"/>
              </a:ext>
            </a:extLst>
          </p:cNvPr>
          <p:cNvSpPr/>
          <p:nvPr/>
        </p:nvSpPr>
        <p:spPr>
          <a:xfrm>
            <a:off x="6740237" y="1852267"/>
            <a:ext cx="936801" cy="310488"/>
          </a:xfrm>
          <a:custGeom>
            <a:avLst/>
            <a:gdLst>
              <a:gd name="connsiteX0" fmla="*/ 885064 w 936801"/>
              <a:gd name="connsiteY0" fmla="*/ 310488 h 310488"/>
              <a:gd name="connsiteX1" fmla="*/ 845307 w 936801"/>
              <a:gd name="connsiteY1" fmla="*/ 167364 h 310488"/>
              <a:gd name="connsiteX2" fmla="*/ 42226 w 936801"/>
              <a:gd name="connsiteY2" fmla="*/ 103754 h 310488"/>
              <a:gd name="connsiteX3" fmla="*/ 153544 w 936801"/>
              <a:gd name="connsiteY3" fmla="*/ 387 h 310488"/>
              <a:gd name="connsiteX4" fmla="*/ 2469 w 936801"/>
              <a:gd name="connsiteY4" fmla="*/ 71949 h 310488"/>
              <a:gd name="connsiteX5" fmla="*/ 74031 w 936801"/>
              <a:gd name="connsiteY5" fmla="*/ 159413 h 310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36801" h="310488">
                <a:moveTo>
                  <a:pt x="885064" y="310488"/>
                </a:moveTo>
                <a:cubicBezTo>
                  <a:pt x="935422" y="256154"/>
                  <a:pt x="985780" y="201820"/>
                  <a:pt x="845307" y="167364"/>
                </a:cubicBezTo>
                <a:cubicBezTo>
                  <a:pt x="704834" y="132908"/>
                  <a:pt x="157520" y="131583"/>
                  <a:pt x="42226" y="103754"/>
                </a:cubicBezTo>
                <a:cubicBezTo>
                  <a:pt x="-73068" y="75924"/>
                  <a:pt x="160170" y="5688"/>
                  <a:pt x="153544" y="387"/>
                </a:cubicBezTo>
                <a:cubicBezTo>
                  <a:pt x="146918" y="-4914"/>
                  <a:pt x="15721" y="45445"/>
                  <a:pt x="2469" y="71949"/>
                </a:cubicBezTo>
                <a:cubicBezTo>
                  <a:pt x="-10783" y="98453"/>
                  <a:pt x="31624" y="128933"/>
                  <a:pt x="74031" y="159413"/>
                </a:cubicBezTo>
              </a:path>
            </a:pathLst>
          </a:custGeom>
          <a:noFill/>
          <a:ln w="635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
        <p:nvSpPr>
          <p:cNvPr id="11" name="Freeform 10">
            <a:extLst>
              <a:ext uri="{FF2B5EF4-FFF2-40B4-BE49-F238E27FC236}">
                <a16:creationId xmlns:a16="http://schemas.microsoft.com/office/drawing/2014/main" id="{CEB76CDE-A1AD-6040-B317-A89059C64DFA}"/>
              </a:ext>
            </a:extLst>
          </p:cNvPr>
          <p:cNvSpPr/>
          <p:nvPr/>
        </p:nvSpPr>
        <p:spPr>
          <a:xfrm>
            <a:off x="6710140" y="2480807"/>
            <a:ext cx="986230" cy="485030"/>
          </a:xfrm>
          <a:custGeom>
            <a:avLst/>
            <a:gdLst>
              <a:gd name="connsiteX0" fmla="*/ 907210 w 986230"/>
              <a:gd name="connsiteY0" fmla="*/ 0 h 485030"/>
              <a:gd name="connsiteX1" fmla="*/ 970820 w 986230"/>
              <a:gd name="connsiteY1" fmla="*/ 262393 h 485030"/>
              <a:gd name="connsiteX2" fmla="*/ 652768 w 986230"/>
              <a:gd name="connsiteY2" fmla="*/ 357809 h 485030"/>
              <a:gd name="connsiteX3" fmla="*/ 48469 w 986230"/>
              <a:gd name="connsiteY3" fmla="*/ 397565 h 485030"/>
              <a:gd name="connsiteX4" fmla="*/ 151836 w 986230"/>
              <a:gd name="connsiteY4" fmla="*/ 341906 h 485030"/>
              <a:gd name="connsiteX5" fmla="*/ 761 w 986230"/>
              <a:gd name="connsiteY5" fmla="*/ 413468 h 485030"/>
              <a:gd name="connsiteX6" fmla="*/ 104128 w 986230"/>
              <a:gd name="connsiteY6" fmla="*/ 485030 h 4850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86230" h="485030">
                <a:moveTo>
                  <a:pt x="907210" y="0"/>
                </a:moveTo>
                <a:cubicBezTo>
                  <a:pt x="960218" y="101379"/>
                  <a:pt x="1013227" y="202758"/>
                  <a:pt x="970820" y="262393"/>
                </a:cubicBezTo>
                <a:cubicBezTo>
                  <a:pt x="928413" y="322028"/>
                  <a:pt x="806493" y="335280"/>
                  <a:pt x="652768" y="357809"/>
                </a:cubicBezTo>
                <a:cubicBezTo>
                  <a:pt x="499043" y="380338"/>
                  <a:pt x="131958" y="400216"/>
                  <a:pt x="48469" y="397565"/>
                </a:cubicBezTo>
                <a:cubicBezTo>
                  <a:pt x="-35020" y="394914"/>
                  <a:pt x="159787" y="339256"/>
                  <a:pt x="151836" y="341906"/>
                </a:cubicBezTo>
                <a:cubicBezTo>
                  <a:pt x="143885" y="344556"/>
                  <a:pt x="8712" y="389614"/>
                  <a:pt x="761" y="413468"/>
                </a:cubicBezTo>
                <a:cubicBezTo>
                  <a:pt x="-7190" y="437322"/>
                  <a:pt x="48469" y="461176"/>
                  <a:pt x="104128" y="485030"/>
                </a:cubicBezTo>
              </a:path>
            </a:pathLst>
          </a:custGeom>
          <a:noFill/>
          <a:ln w="635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en-AU" sz="1800" b="0" i="0" u="none" strike="noStrike" cap="none" spc="0" normalizeH="0" baseline="0">
              <a:ln>
                <a:noFill/>
              </a:ln>
              <a:solidFill>
                <a:srgbClr val="000000"/>
              </a:solidFill>
              <a:effectLst/>
              <a:uFillTx/>
            </a:endParaRPr>
          </a:p>
        </p:txBody>
      </p:sp>
    </p:spTree>
    <p:extLst>
      <p:ext uri="{BB962C8B-B14F-4D97-AF65-F5344CB8AC3E}">
        <p14:creationId xmlns:p14="http://schemas.microsoft.com/office/powerpoint/2010/main" val="3937619511"/>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0EE18-9B9F-4643-8B13-5E9BFCA0DB3E}"/>
              </a:ext>
            </a:extLst>
          </p:cNvPr>
          <p:cNvSpPr>
            <a:spLocks noGrp="1"/>
          </p:cNvSpPr>
          <p:nvPr>
            <p:ph type="title"/>
          </p:nvPr>
        </p:nvSpPr>
        <p:spPr/>
        <p:txBody>
          <a:bodyPr/>
          <a:lstStyle/>
          <a:p>
            <a:r>
              <a:rPr lang="en-AU" dirty="0"/>
              <a:t>ASPA Example</a:t>
            </a:r>
          </a:p>
        </p:txBody>
      </p:sp>
      <p:sp>
        <p:nvSpPr>
          <p:cNvPr id="4" name="Freeform 3">
            <a:extLst>
              <a:ext uri="{FF2B5EF4-FFF2-40B4-BE49-F238E27FC236}">
                <a16:creationId xmlns:a16="http://schemas.microsoft.com/office/drawing/2014/main" id="{8B93E99B-250E-E04E-9659-24C3743F52F0}"/>
              </a:ext>
            </a:extLst>
          </p:cNvPr>
          <p:cNvSpPr/>
          <p:nvPr/>
        </p:nvSpPr>
        <p:spPr>
          <a:xfrm>
            <a:off x="3863870" y="192545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6">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AS4</a:t>
            </a:r>
          </a:p>
        </p:txBody>
      </p:sp>
      <p:sp>
        <p:nvSpPr>
          <p:cNvPr id="5" name="Freeform 4">
            <a:extLst>
              <a:ext uri="{FF2B5EF4-FFF2-40B4-BE49-F238E27FC236}">
                <a16:creationId xmlns:a16="http://schemas.microsoft.com/office/drawing/2014/main" id="{ECFCEE68-670D-AD4F-B148-7CCE7836E5EC}"/>
              </a:ext>
            </a:extLst>
          </p:cNvPr>
          <p:cNvSpPr/>
          <p:nvPr/>
        </p:nvSpPr>
        <p:spPr>
          <a:xfrm>
            <a:off x="2207105" y="193781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AS3</a:t>
            </a:r>
          </a:p>
        </p:txBody>
      </p:sp>
      <p:sp>
        <p:nvSpPr>
          <p:cNvPr id="6" name="Freeform 5">
            <a:extLst>
              <a:ext uri="{FF2B5EF4-FFF2-40B4-BE49-F238E27FC236}">
                <a16:creationId xmlns:a16="http://schemas.microsoft.com/office/drawing/2014/main" id="{F31A19FF-3F29-BD47-AF52-368705E19C19}"/>
              </a:ext>
            </a:extLst>
          </p:cNvPr>
          <p:cNvSpPr/>
          <p:nvPr/>
        </p:nvSpPr>
        <p:spPr>
          <a:xfrm>
            <a:off x="4724292" y="3290113"/>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bg1">
              <a:lumMod val="85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AS5</a:t>
            </a:r>
          </a:p>
        </p:txBody>
      </p:sp>
      <p:sp>
        <p:nvSpPr>
          <p:cNvPr id="7" name="Freeform 6">
            <a:extLst>
              <a:ext uri="{FF2B5EF4-FFF2-40B4-BE49-F238E27FC236}">
                <a16:creationId xmlns:a16="http://schemas.microsoft.com/office/drawing/2014/main" id="{6FCE0C2C-A019-CC45-A69D-759FD2D414D9}"/>
              </a:ext>
            </a:extLst>
          </p:cNvPr>
          <p:cNvSpPr/>
          <p:nvPr/>
        </p:nvSpPr>
        <p:spPr>
          <a:xfrm>
            <a:off x="1028295" y="258370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AS2</a:t>
            </a:r>
          </a:p>
        </p:txBody>
      </p:sp>
      <p:sp>
        <p:nvSpPr>
          <p:cNvPr id="8" name="Freeform 7">
            <a:extLst>
              <a:ext uri="{FF2B5EF4-FFF2-40B4-BE49-F238E27FC236}">
                <a16:creationId xmlns:a16="http://schemas.microsoft.com/office/drawing/2014/main" id="{117706F0-0302-8348-A0BA-3E35AC2DA542}"/>
              </a:ext>
            </a:extLst>
          </p:cNvPr>
          <p:cNvSpPr/>
          <p:nvPr/>
        </p:nvSpPr>
        <p:spPr>
          <a:xfrm>
            <a:off x="316439" y="3634875"/>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5">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AS1</a:t>
            </a:r>
          </a:p>
        </p:txBody>
      </p:sp>
      <p:cxnSp>
        <p:nvCxnSpPr>
          <p:cNvPr id="10" name="Straight Connector 9">
            <a:extLst>
              <a:ext uri="{FF2B5EF4-FFF2-40B4-BE49-F238E27FC236}">
                <a16:creationId xmlns:a16="http://schemas.microsoft.com/office/drawing/2014/main" id="{85401DED-CB5C-D249-8575-A736F489AE4B}"/>
              </a:ext>
            </a:extLst>
          </p:cNvPr>
          <p:cNvCxnSpPr>
            <a:cxnSpLocks/>
            <a:stCxn id="8" idx="20"/>
          </p:cNvCxnSpPr>
          <p:nvPr/>
        </p:nvCxnSpPr>
        <p:spPr>
          <a:xfrm flipV="1">
            <a:off x="860888" y="3177279"/>
            <a:ext cx="386218" cy="469866"/>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F332682F-99EE-9841-B390-1BF6D44CC22A}"/>
              </a:ext>
            </a:extLst>
          </p:cNvPr>
          <p:cNvCxnSpPr>
            <a:stCxn id="7" idx="17"/>
            <a:endCxn id="5" idx="8"/>
          </p:cNvCxnSpPr>
          <p:nvPr/>
        </p:nvCxnSpPr>
        <p:spPr>
          <a:xfrm flipV="1">
            <a:off x="1766557" y="2486799"/>
            <a:ext cx="545191" cy="191174"/>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D201625-F329-0B42-9BCF-2F65988566FF}"/>
              </a:ext>
            </a:extLst>
          </p:cNvPr>
          <p:cNvCxnSpPr>
            <a:cxnSpLocks/>
            <a:stCxn id="5" idx="14"/>
          </p:cNvCxnSpPr>
          <p:nvPr/>
        </p:nvCxnSpPr>
        <p:spPr>
          <a:xfrm>
            <a:off x="3310630" y="2345166"/>
            <a:ext cx="579038" cy="10887"/>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1034FDF6-F9EF-E144-B72A-FBB6AEF11506}"/>
              </a:ext>
            </a:extLst>
          </p:cNvPr>
          <p:cNvCxnSpPr>
            <a:cxnSpLocks/>
          </p:cNvCxnSpPr>
          <p:nvPr/>
        </p:nvCxnSpPr>
        <p:spPr>
          <a:xfrm>
            <a:off x="4608362" y="2483666"/>
            <a:ext cx="584295" cy="794523"/>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E6292FCC-F302-D540-8E17-7E2293A7E82D}"/>
              </a:ext>
            </a:extLst>
          </p:cNvPr>
          <p:cNvSpPr txBox="1"/>
          <p:nvPr/>
        </p:nvSpPr>
        <p:spPr>
          <a:xfrm>
            <a:off x="338416" y="4305772"/>
            <a:ext cx="803425" cy="219291"/>
          </a:xfrm>
          <a:prstGeom prst="rect">
            <a:avLst/>
          </a:prstGeom>
          <a:noFill/>
        </p:spPr>
        <p:txBody>
          <a:bodyPr wrap="none" rtlCol="0">
            <a:spAutoFit/>
          </a:bodyPr>
          <a:lstStyle/>
          <a:p>
            <a:r>
              <a:rPr lang="en-AU" sz="825" dirty="0"/>
              <a:t>192.0.2.0/24 </a:t>
            </a:r>
          </a:p>
        </p:txBody>
      </p:sp>
      <p:sp>
        <p:nvSpPr>
          <p:cNvPr id="36" name="TextBox 35">
            <a:extLst>
              <a:ext uri="{FF2B5EF4-FFF2-40B4-BE49-F238E27FC236}">
                <a16:creationId xmlns:a16="http://schemas.microsoft.com/office/drawing/2014/main" id="{5E7631F1-B838-9C45-B4E7-7BAB69CC2F09}"/>
              </a:ext>
            </a:extLst>
          </p:cNvPr>
          <p:cNvSpPr txBox="1"/>
          <p:nvPr/>
        </p:nvSpPr>
        <p:spPr>
          <a:xfrm>
            <a:off x="4674567" y="2439426"/>
            <a:ext cx="580608" cy="219291"/>
          </a:xfrm>
          <a:prstGeom prst="rect">
            <a:avLst/>
          </a:prstGeom>
          <a:noFill/>
        </p:spPr>
        <p:txBody>
          <a:bodyPr wrap="none" rtlCol="0">
            <a:spAutoFit/>
          </a:bodyPr>
          <a:lstStyle/>
          <a:p>
            <a:r>
              <a:rPr lang="en-AU" sz="825" dirty="0"/>
              <a:t>Provider</a:t>
            </a:r>
          </a:p>
        </p:txBody>
      </p:sp>
      <p:sp>
        <p:nvSpPr>
          <p:cNvPr id="37" name="TextBox 36">
            <a:extLst>
              <a:ext uri="{FF2B5EF4-FFF2-40B4-BE49-F238E27FC236}">
                <a16:creationId xmlns:a16="http://schemas.microsoft.com/office/drawing/2014/main" id="{E3A7F63F-D587-AB4D-A1F1-F795F3EC0DE5}"/>
              </a:ext>
            </a:extLst>
          </p:cNvPr>
          <p:cNvSpPr txBox="1"/>
          <p:nvPr/>
        </p:nvSpPr>
        <p:spPr>
          <a:xfrm>
            <a:off x="1787761" y="2276529"/>
            <a:ext cx="580608" cy="219291"/>
          </a:xfrm>
          <a:prstGeom prst="rect">
            <a:avLst/>
          </a:prstGeom>
          <a:noFill/>
        </p:spPr>
        <p:txBody>
          <a:bodyPr wrap="none" rtlCol="0">
            <a:spAutoFit/>
          </a:bodyPr>
          <a:lstStyle/>
          <a:p>
            <a:r>
              <a:rPr lang="en-AU" sz="825" dirty="0"/>
              <a:t>Provider</a:t>
            </a:r>
          </a:p>
        </p:txBody>
      </p:sp>
      <p:sp>
        <p:nvSpPr>
          <p:cNvPr id="38" name="TextBox 37">
            <a:extLst>
              <a:ext uri="{FF2B5EF4-FFF2-40B4-BE49-F238E27FC236}">
                <a16:creationId xmlns:a16="http://schemas.microsoft.com/office/drawing/2014/main" id="{77ABC047-B026-BD49-9D32-33CD651565A0}"/>
              </a:ext>
            </a:extLst>
          </p:cNvPr>
          <p:cNvSpPr txBox="1"/>
          <p:nvPr/>
        </p:nvSpPr>
        <p:spPr>
          <a:xfrm>
            <a:off x="698196" y="3098416"/>
            <a:ext cx="580608" cy="219291"/>
          </a:xfrm>
          <a:prstGeom prst="rect">
            <a:avLst/>
          </a:prstGeom>
          <a:noFill/>
        </p:spPr>
        <p:txBody>
          <a:bodyPr wrap="none" rtlCol="0">
            <a:spAutoFit/>
          </a:bodyPr>
          <a:lstStyle/>
          <a:p>
            <a:r>
              <a:rPr lang="en-AU" sz="825" dirty="0"/>
              <a:t>Provider</a:t>
            </a:r>
          </a:p>
        </p:txBody>
      </p:sp>
      <p:sp>
        <p:nvSpPr>
          <p:cNvPr id="39" name="TextBox 38">
            <a:extLst>
              <a:ext uri="{FF2B5EF4-FFF2-40B4-BE49-F238E27FC236}">
                <a16:creationId xmlns:a16="http://schemas.microsoft.com/office/drawing/2014/main" id="{ED7160A0-CE55-C54F-8507-670EEE94B44D}"/>
              </a:ext>
            </a:extLst>
          </p:cNvPr>
          <p:cNvSpPr txBox="1"/>
          <p:nvPr/>
        </p:nvSpPr>
        <p:spPr>
          <a:xfrm>
            <a:off x="3085607" y="2356428"/>
            <a:ext cx="409086" cy="219291"/>
          </a:xfrm>
          <a:prstGeom prst="rect">
            <a:avLst/>
          </a:prstGeom>
          <a:noFill/>
        </p:spPr>
        <p:txBody>
          <a:bodyPr wrap="none" rtlCol="0">
            <a:spAutoFit/>
          </a:bodyPr>
          <a:lstStyle/>
          <a:p>
            <a:r>
              <a:rPr lang="en-AU" sz="825" dirty="0"/>
              <a:t>Peer</a:t>
            </a:r>
          </a:p>
        </p:txBody>
      </p:sp>
      <p:sp>
        <p:nvSpPr>
          <p:cNvPr id="40" name="TextBox 39">
            <a:extLst>
              <a:ext uri="{FF2B5EF4-FFF2-40B4-BE49-F238E27FC236}">
                <a16:creationId xmlns:a16="http://schemas.microsoft.com/office/drawing/2014/main" id="{0B8F658D-3178-5940-8551-0AB003B35202}"/>
              </a:ext>
            </a:extLst>
          </p:cNvPr>
          <p:cNvSpPr txBox="1"/>
          <p:nvPr/>
        </p:nvSpPr>
        <p:spPr>
          <a:xfrm>
            <a:off x="3645463" y="2350610"/>
            <a:ext cx="409086" cy="219291"/>
          </a:xfrm>
          <a:prstGeom prst="rect">
            <a:avLst/>
          </a:prstGeom>
          <a:noFill/>
        </p:spPr>
        <p:txBody>
          <a:bodyPr wrap="none" rtlCol="0">
            <a:spAutoFit/>
          </a:bodyPr>
          <a:lstStyle/>
          <a:p>
            <a:r>
              <a:rPr lang="en-AU" sz="825" dirty="0"/>
              <a:t>Peer</a:t>
            </a:r>
          </a:p>
        </p:txBody>
      </p:sp>
      <p:sp>
        <p:nvSpPr>
          <p:cNvPr id="41" name="TextBox 40">
            <a:extLst>
              <a:ext uri="{FF2B5EF4-FFF2-40B4-BE49-F238E27FC236}">
                <a16:creationId xmlns:a16="http://schemas.microsoft.com/office/drawing/2014/main" id="{7BC85045-7E79-D24D-9A41-13DA0F56D890}"/>
              </a:ext>
            </a:extLst>
          </p:cNvPr>
          <p:cNvSpPr txBox="1"/>
          <p:nvPr/>
        </p:nvSpPr>
        <p:spPr>
          <a:xfrm>
            <a:off x="5195406" y="3135593"/>
            <a:ext cx="644728" cy="219291"/>
          </a:xfrm>
          <a:prstGeom prst="rect">
            <a:avLst/>
          </a:prstGeom>
          <a:noFill/>
        </p:spPr>
        <p:txBody>
          <a:bodyPr wrap="none" rtlCol="0">
            <a:spAutoFit/>
          </a:bodyPr>
          <a:lstStyle/>
          <a:p>
            <a:r>
              <a:rPr lang="en-AU" sz="825" dirty="0"/>
              <a:t>Customer</a:t>
            </a:r>
          </a:p>
        </p:txBody>
      </p:sp>
      <p:sp>
        <p:nvSpPr>
          <p:cNvPr id="42" name="TextBox 41">
            <a:extLst>
              <a:ext uri="{FF2B5EF4-FFF2-40B4-BE49-F238E27FC236}">
                <a16:creationId xmlns:a16="http://schemas.microsoft.com/office/drawing/2014/main" id="{100F2AB8-603A-5241-80C5-DF41DB6F3383}"/>
              </a:ext>
            </a:extLst>
          </p:cNvPr>
          <p:cNvSpPr txBox="1"/>
          <p:nvPr/>
        </p:nvSpPr>
        <p:spPr>
          <a:xfrm>
            <a:off x="1366475" y="2437149"/>
            <a:ext cx="644728" cy="219291"/>
          </a:xfrm>
          <a:prstGeom prst="rect">
            <a:avLst/>
          </a:prstGeom>
          <a:noFill/>
        </p:spPr>
        <p:txBody>
          <a:bodyPr wrap="none" rtlCol="0">
            <a:spAutoFit/>
          </a:bodyPr>
          <a:lstStyle/>
          <a:p>
            <a:r>
              <a:rPr lang="en-AU" sz="825" dirty="0"/>
              <a:t>Customer</a:t>
            </a:r>
          </a:p>
        </p:txBody>
      </p:sp>
      <p:sp>
        <p:nvSpPr>
          <p:cNvPr id="43" name="TextBox 42">
            <a:extLst>
              <a:ext uri="{FF2B5EF4-FFF2-40B4-BE49-F238E27FC236}">
                <a16:creationId xmlns:a16="http://schemas.microsoft.com/office/drawing/2014/main" id="{C1832333-E91A-884E-82F3-FADE9DA260ED}"/>
              </a:ext>
            </a:extLst>
          </p:cNvPr>
          <p:cNvSpPr txBox="1"/>
          <p:nvPr/>
        </p:nvSpPr>
        <p:spPr>
          <a:xfrm>
            <a:off x="350810" y="3415226"/>
            <a:ext cx="644728" cy="219291"/>
          </a:xfrm>
          <a:prstGeom prst="rect">
            <a:avLst/>
          </a:prstGeom>
          <a:noFill/>
        </p:spPr>
        <p:txBody>
          <a:bodyPr wrap="none" rtlCol="0">
            <a:spAutoFit/>
          </a:bodyPr>
          <a:lstStyle/>
          <a:p>
            <a:r>
              <a:rPr lang="en-AU" sz="825" dirty="0"/>
              <a:t>Customer</a:t>
            </a:r>
          </a:p>
        </p:txBody>
      </p:sp>
      <p:sp>
        <p:nvSpPr>
          <p:cNvPr id="44" name="Freeform 43">
            <a:extLst>
              <a:ext uri="{FF2B5EF4-FFF2-40B4-BE49-F238E27FC236}">
                <a16:creationId xmlns:a16="http://schemas.microsoft.com/office/drawing/2014/main" id="{4436C446-3562-F642-807D-FB25087878D5}"/>
              </a:ext>
            </a:extLst>
          </p:cNvPr>
          <p:cNvSpPr/>
          <p:nvPr/>
        </p:nvSpPr>
        <p:spPr>
          <a:xfrm>
            <a:off x="2986073" y="3412212"/>
            <a:ext cx="1120761" cy="645890"/>
          </a:xfrm>
          <a:custGeom>
            <a:avLst/>
            <a:gdLst>
              <a:gd name="connsiteX0" fmla="*/ 636479 w 1494348"/>
              <a:gd name="connsiteY0" fmla="*/ 244960 h 861186"/>
              <a:gd name="connsiteX1" fmla="*/ 268731 w 1494348"/>
              <a:gd name="connsiteY1" fmla="*/ 46177 h 861186"/>
              <a:gd name="connsiteX2" fmla="*/ 119644 w 1494348"/>
              <a:gd name="connsiteY2" fmla="*/ 364229 h 861186"/>
              <a:gd name="connsiteX3" fmla="*/ 278671 w 1494348"/>
              <a:gd name="connsiteY3" fmla="*/ 443742 h 861186"/>
              <a:gd name="connsiteX4" fmla="*/ 169340 w 1494348"/>
              <a:gd name="connsiteY4" fmla="*/ 423864 h 861186"/>
              <a:gd name="connsiteX5" fmla="*/ 375 w 1494348"/>
              <a:gd name="connsiteY5" fmla="*/ 572951 h 861186"/>
              <a:gd name="connsiteX6" fmla="*/ 219036 w 1494348"/>
              <a:gd name="connsiteY6" fmla="*/ 662403 h 861186"/>
              <a:gd name="connsiteX7" fmla="*/ 149462 w 1494348"/>
              <a:gd name="connsiteY7" fmla="*/ 652464 h 861186"/>
              <a:gd name="connsiteX8" fmla="*/ 139523 w 1494348"/>
              <a:gd name="connsiteY8" fmla="*/ 731977 h 861186"/>
              <a:gd name="connsiteX9" fmla="*/ 586784 w 1494348"/>
              <a:gd name="connsiteY9" fmla="*/ 861186 h 861186"/>
              <a:gd name="connsiteX10" fmla="*/ 666297 w 1494348"/>
              <a:gd name="connsiteY10" fmla="*/ 731977 h 861186"/>
              <a:gd name="connsiteX11" fmla="*/ 696114 w 1494348"/>
              <a:gd name="connsiteY11" fmla="*/ 811490 h 861186"/>
              <a:gd name="connsiteX12" fmla="*/ 1183131 w 1494348"/>
              <a:gd name="connsiteY12" fmla="*/ 731977 h 861186"/>
              <a:gd name="connsiteX13" fmla="*/ 1103618 w 1494348"/>
              <a:gd name="connsiteY13" fmla="*/ 632586 h 861186"/>
              <a:gd name="connsiteX14" fmla="*/ 1471366 w 1494348"/>
              <a:gd name="connsiteY14" fmla="*/ 543134 h 861186"/>
              <a:gd name="connsiteX15" fmla="*/ 1421671 w 1494348"/>
              <a:gd name="connsiteY15" fmla="*/ 235021 h 861186"/>
              <a:gd name="connsiteX16" fmla="*/ 1143375 w 1494348"/>
              <a:gd name="connsiteY16" fmla="*/ 105812 h 861186"/>
              <a:gd name="connsiteX17" fmla="*/ 984349 w 1494348"/>
              <a:gd name="connsiteY17" fmla="*/ 125690 h 861186"/>
              <a:gd name="connsiteX18" fmla="*/ 1004227 w 1494348"/>
              <a:gd name="connsiteY18" fmla="*/ 225082 h 861186"/>
              <a:gd name="connsiteX19" fmla="*/ 954531 w 1494348"/>
              <a:gd name="connsiteY19" fmla="*/ 115751 h 861186"/>
              <a:gd name="connsiteX20" fmla="*/ 725931 w 1494348"/>
              <a:gd name="connsiteY20" fmla="*/ 16360 h 861186"/>
              <a:gd name="connsiteX21" fmla="*/ 566905 w 1494348"/>
              <a:gd name="connsiteY21" fmla="*/ 16360 h 861186"/>
              <a:gd name="connsiteX22" fmla="*/ 547027 w 1494348"/>
              <a:gd name="connsiteY22" fmla="*/ 175386 h 8611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494348" h="861186">
                <a:moveTo>
                  <a:pt x="636479" y="244960"/>
                </a:moveTo>
                <a:cubicBezTo>
                  <a:pt x="495674" y="135629"/>
                  <a:pt x="354870" y="26299"/>
                  <a:pt x="268731" y="46177"/>
                </a:cubicBezTo>
                <a:cubicBezTo>
                  <a:pt x="182592" y="66055"/>
                  <a:pt x="117987" y="297968"/>
                  <a:pt x="119644" y="364229"/>
                </a:cubicBezTo>
                <a:cubicBezTo>
                  <a:pt x="121301" y="430490"/>
                  <a:pt x="270388" y="433803"/>
                  <a:pt x="278671" y="443742"/>
                </a:cubicBezTo>
                <a:cubicBezTo>
                  <a:pt x="286954" y="453681"/>
                  <a:pt x="215722" y="402329"/>
                  <a:pt x="169340" y="423864"/>
                </a:cubicBezTo>
                <a:cubicBezTo>
                  <a:pt x="122958" y="445399"/>
                  <a:pt x="-7908" y="533194"/>
                  <a:pt x="375" y="572951"/>
                </a:cubicBezTo>
                <a:cubicBezTo>
                  <a:pt x="8658" y="612708"/>
                  <a:pt x="194188" y="649151"/>
                  <a:pt x="219036" y="662403"/>
                </a:cubicBezTo>
                <a:cubicBezTo>
                  <a:pt x="243884" y="675655"/>
                  <a:pt x="162714" y="640868"/>
                  <a:pt x="149462" y="652464"/>
                </a:cubicBezTo>
                <a:cubicBezTo>
                  <a:pt x="136210" y="664060"/>
                  <a:pt x="66636" y="697190"/>
                  <a:pt x="139523" y="731977"/>
                </a:cubicBezTo>
                <a:cubicBezTo>
                  <a:pt x="212410" y="766764"/>
                  <a:pt x="498988" y="861186"/>
                  <a:pt x="586784" y="861186"/>
                </a:cubicBezTo>
                <a:cubicBezTo>
                  <a:pt x="674580" y="861186"/>
                  <a:pt x="648075" y="740260"/>
                  <a:pt x="666297" y="731977"/>
                </a:cubicBezTo>
                <a:cubicBezTo>
                  <a:pt x="684519" y="723694"/>
                  <a:pt x="609975" y="811490"/>
                  <a:pt x="696114" y="811490"/>
                </a:cubicBezTo>
                <a:cubicBezTo>
                  <a:pt x="782253" y="811490"/>
                  <a:pt x="1115214" y="761794"/>
                  <a:pt x="1183131" y="731977"/>
                </a:cubicBezTo>
                <a:cubicBezTo>
                  <a:pt x="1251048" y="702160"/>
                  <a:pt x="1055579" y="664060"/>
                  <a:pt x="1103618" y="632586"/>
                </a:cubicBezTo>
                <a:cubicBezTo>
                  <a:pt x="1151657" y="601112"/>
                  <a:pt x="1418357" y="609395"/>
                  <a:pt x="1471366" y="543134"/>
                </a:cubicBezTo>
                <a:cubicBezTo>
                  <a:pt x="1524375" y="476873"/>
                  <a:pt x="1476336" y="307908"/>
                  <a:pt x="1421671" y="235021"/>
                </a:cubicBezTo>
                <a:cubicBezTo>
                  <a:pt x="1367006" y="162134"/>
                  <a:pt x="1216262" y="124034"/>
                  <a:pt x="1143375" y="105812"/>
                </a:cubicBezTo>
                <a:cubicBezTo>
                  <a:pt x="1070488" y="87590"/>
                  <a:pt x="1007540" y="105812"/>
                  <a:pt x="984349" y="125690"/>
                </a:cubicBezTo>
                <a:cubicBezTo>
                  <a:pt x="961158" y="145568"/>
                  <a:pt x="1009197" y="226738"/>
                  <a:pt x="1004227" y="225082"/>
                </a:cubicBezTo>
                <a:cubicBezTo>
                  <a:pt x="999257" y="223425"/>
                  <a:pt x="1000914" y="150538"/>
                  <a:pt x="954531" y="115751"/>
                </a:cubicBezTo>
                <a:cubicBezTo>
                  <a:pt x="908148" y="80964"/>
                  <a:pt x="790535" y="32925"/>
                  <a:pt x="725931" y="16360"/>
                </a:cubicBezTo>
                <a:cubicBezTo>
                  <a:pt x="661327" y="-205"/>
                  <a:pt x="596722" y="-10144"/>
                  <a:pt x="566905" y="16360"/>
                </a:cubicBezTo>
                <a:cubicBezTo>
                  <a:pt x="537088" y="42864"/>
                  <a:pt x="542057" y="109125"/>
                  <a:pt x="547027" y="175386"/>
                </a:cubicBezTo>
              </a:path>
            </a:pathLst>
          </a:custGeom>
          <a:solidFill>
            <a:schemeClr val="accent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350" dirty="0">
                <a:solidFill>
                  <a:schemeClr val="tx1"/>
                </a:solidFill>
              </a:rPr>
              <a:t>AS6</a:t>
            </a:r>
          </a:p>
        </p:txBody>
      </p:sp>
      <p:cxnSp>
        <p:nvCxnSpPr>
          <p:cNvPr id="46" name="Straight Connector 45">
            <a:extLst>
              <a:ext uri="{FF2B5EF4-FFF2-40B4-BE49-F238E27FC236}">
                <a16:creationId xmlns:a16="http://schemas.microsoft.com/office/drawing/2014/main" id="{300AC93F-FE0C-1544-83E9-BF24D7E942AA}"/>
              </a:ext>
            </a:extLst>
          </p:cNvPr>
          <p:cNvCxnSpPr>
            <a:stCxn id="5" idx="11"/>
            <a:endCxn id="44" idx="1"/>
          </p:cNvCxnSpPr>
          <p:nvPr/>
        </p:nvCxnSpPr>
        <p:spPr>
          <a:xfrm>
            <a:off x="2729191" y="2546433"/>
            <a:ext cx="458430" cy="900412"/>
          </a:xfrm>
          <a:prstGeom prst="line">
            <a:avLst/>
          </a:prstGeom>
          <a:ln w="76200">
            <a:headEnd type="arrow"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120BE525-E049-7944-B472-9CE7AFC9724B}"/>
              </a:ext>
            </a:extLst>
          </p:cNvPr>
          <p:cNvCxnSpPr>
            <a:stCxn id="44" idx="16"/>
            <a:endCxn id="4" idx="9"/>
          </p:cNvCxnSpPr>
          <p:nvPr/>
        </p:nvCxnSpPr>
        <p:spPr>
          <a:xfrm flipV="1">
            <a:off x="3843604" y="2571342"/>
            <a:ext cx="460355" cy="920230"/>
          </a:xfrm>
          <a:prstGeom prst="line">
            <a:avLst/>
          </a:prstGeom>
          <a:ln w="7620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10EE4C0B-45A6-5942-8E66-4A4D4634E747}"/>
              </a:ext>
            </a:extLst>
          </p:cNvPr>
          <p:cNvSpPr txBox="1"/>
          <p:nvPr/>
        </p:nvSpPr>
        <p:spPr>
          <a:xfrm>
            <a:off x="2700636" y="2508388"/>
            <a:ext cx="580608" cy="219291"/>
          </a:xfrm>
          <a:prstGeom prst="rect">
            <a:avLst/>
          </a:prstGeom>
          <a:noFill/>
        </p:spPr>
        <p:txBody>
          <a:bodyPr wrap="none" rtlCol="0">
            <a:spAutoFit/>
          </a:bodyPr>
          <a:lstStyle/>
          <a:p>
            <a:r>
              <a:rPr lang="en-AU" sz="825" dirty="0"/>
              <a:t>Provider</a:t>
            </a:r>
          </a:p>
        </p:txBody>
      </p:sp>
      <p:sp>
        <p:nvSpPr>
          <p:cNvPr id="50" name="TextBox 49">
            <a:extLst>
              <a:ext uri="{FF2B5EF4-FFF2-40B4-BE49-F238E27FC236}">
                <a16:creationId xmlns:a16="http://schemas.microsoft.com/office/drawing/2014/main" id="{E8643564-1FC5-4A44-92BF-1F271AB676C5}"/>
              </a:ext>
            </a:extLst>
          </p:cNvPr>
          <p:cNvSpPr txBox="1"/>
          <p:nvPr/>
        </p:nvSpPr>
        <p:spPr>
          <a:xfrm>
            <a:off x="3759953" y="2503990"/>
            <a:ext cx="580608" cy="219291"/>
          </a:xfrm>
          <a:prstGeom prst="rect">
            <a:avLst/>
          </a:prstGeom>
          <a:noFill/>
        </p:spPr>
        <p:txBody>
          <a:bodyPr wrap="none" rtlCol="0">
            <a:spAutoFit/>
          </a:bodyPr>
          <a:lstStyle/>
          <a:p>
            <a:r>
              <a:rPr lang="en-AU" sz="825" dirty="0"/>
              <a:t>Provider</a:t>
            </a:r>
          </a:p>
        </p:txBody>
      </p:sp>
      <p:sp>
        <p:nvSpPr>
          <p:cNvPr id="51" name="TextBox 50">
            <a:extLst>
              <a:ext uri="{FF2B5EF4-FFF2-40B4-BE49-F238E27FC236}">
                <a16:creationId xmlns:a16="http://schemas.microsoft.com/office/drawing/2014/main" id="{46C08458-32F6-9E49-A559-BA800F632CA0}"/>
              </a:ext>
            </a:extLst>
          </p:cNvPr>
          <p:cNvSpPr txBox="1"/>
          <p:nvPr/>
        </p:nvSpPr>
        <p:spPr>
          <a:xfrm>
            <a:off x="3089782" y="3221449"/>
            <a:ext cx="644728" cy="219291"/>
          </a:xfrm>
          <a:prstGeom prst="rect">
            <a:avLst/>
          </a:prstGeom>
          <a:noFill/>
        </p:spPr>
        <p:txBody>
          <a:bodyPr wrap="none" rtlCol="0">
            <a:spAutoFit/>
          </a:bodyPr>
          <a:lstStyle/>
          <a:p>
            <a:r>
              <a:rPr lang="en-AU" sz="825" dirty="0"/>
              <a:t>Customer</a:t>
            </a:r>
          </a:p>
        </p:txBody>
      </p:sp>
      <p:sp>
        <p:nvSpPr>
          <p:cNvPr id="52" name="TextBox 51">
            <a:extLst>
              <a:ext uri="{FF2B5EF4-FFF2-40B4-BE49-F238E27FC236}">
                <a16:creationId xmlns:a16="http://schemas.microsoft.com/office/drawing/2014/main" id="{40780194-740A-EE4E-B3A3-6984309EAFB2}"/>
              </a:ext>
            </a:extLst>
          </p:cNvPr>
          <p:cNvSpPr txBox="1"/>
          <p:nvPr/>
        </p:nvSpPr>
        <p:spPr>
          <a:xfrm>
            <a:off x="3878855" y="3250638"/>
            <a:ext cx="644728" cy="219291"/>
          </a:xfrm>
          <a:prstGeom prst="rect">
            <a:avLst/>
          </a:prstGeom>
          <a:noFill/>
        </p:spPr>
        <p:txBody>
          <a:bodyPr wrap="none" rtlCol="0">
            <a:spAutoFit/>
          </a:bodyPr>
          <a:lstStyle/>
          <a:p>
            <a:r>
              <a:rPr lang="en-AU" sz="825" dirty="0"/>
              <a:t>Customer</a:t>
            </a:r>
          </a:p>
        </p:txBody>
      </p:sp>
      <p:sp>
        <p:nvSpPr>
          <p:cNvPr id="34" name="TextBox 33">
            <a:extLst>
              <a:ext uri="{FF2B5EF4-FFF2-40B4-BE49-F238E27FC236}">
                <a16:creationId xmlns:a16="http://schemas.microsoft.com/office/drawing/2014/main" id="{52217AE3-EC74-9C49-B03D-A5907EA9F809}"/>
              </a:ext>
            </a:extLst>
          </p:cNvPr>
          <p:cNvSpPr txBox="1"/>
          <p:nvPr/>
        </p:nvSpPr>
        <p:spPr>
          <a:xfrm>
            <a:off x="6573504" y="2282919"/>
            <a:ext cx="1762021" cy="300082"/>
          </a:xfrm>
          <a:prstGeom prst="rect">
            <a:avLst/>
          </a:prstGeom>
          <a:noFill/>
          <a:ln>
            <a:solidFill>
              <a:schemeClr val="tx1"/>
            </a:solidFill>
          </a:ln>
        </p:spPr>
        <p:txBody>
          <a:bodyPr wrap="none" rtlCol="0">
            <a:spAutoFit/>
          </a:bodyPr>
          <a:lstStyle/>
          <a:p>
            <a:r>
              <a:rPr lang="en-AU" sz="1350" dirty="0"/>
              <a:t>AS1: Providers: AS2</a:t>
            </a:r>
          </a:p>
        </p:txBody>
      </p:sp>
      <p:sp>
        <p:nvSpPr>
          <p:cNvPr id="35" name="TextBox 34">
            <a:extLst>
              <a:ext uri="{FF2B5EF4-FFF2-40B4-BE49-F238E27FC236}">
                <a16:creationId xmlns:a16="http://schemas.microsoft.com/office/drawing/2014/main" id="{A1179C33-5A06-9E42-972D-A4C6D62DC6F0}"/>
              </a:ext>
            </a:extLst>
          </p:cNvPr>
          <p:cNvSpPr txBox="1"/>
          <p:nvPr/>
        </p:nvSpPr>
        <p:spPr>
          <a:xfrm>
            <a:off x="6573504" y="2670894"/>
            <a:ext cx="1762021" cy="300082"/>
          </a:xfrm>
          <a:prstGeom prst="rect">
            <a:avLst/>
          </a:prstGeom>
          <a:noFill/>
          <a:ln>
            <a:solidFill>
              <a:schemeClr val="tx1"/>
            </a:solidFill>
          </a:ln>
        </p:spPr>
        <p:txBody>
          <a:bodyPr wrap="none" rtlCol="0">
            <a:spAutoFit/>
          </a:bodyPr>
          <a:lstStyle/>
          <a:p>
            <a:r>
              <a:rPr lang="en-AU" sz="1350" dirty="0"/>
              <a:t>AS2: Providers: AS3</a:t>
            </a:r>
          </a:p>
        </p:txBody>
      </p:sp>
      <p:sp>
        <p:nvSpPr>
          <p:cNvPr id="45" name="TextBox 44">
            <a:extLst>
              <a:ext uri="{FF2B5EF4-FFF2-40B4-BE49-F238E27FC236}">
                <a16:creationId xmlns:a16="http://schemas.microsoft.com/office/drawing/2014/main" id="{8EB4DC01-71A4-D344-9EA5-16C0C87D6AB6}"/>
              </a:ext>
            </a:extLst>
          </p:cNvPr>
          <p:cNvSpPr txBox="1"/>
          <p:nvPr/>
        </p:nvSpPr>
        <p:spPr>
          <a:xfrm>
            <a:off x="6573503" y="3058869"/>
            <a:ext cx="2185214" cy="300082"/>
          </a:xfrm>
          <a:prstGeom prst="rect">
            <a:avLst/>
          </a:prstGeom>
          <a:noFill/>
          <a:ln>
            <a:solidFill>
              <a:schemeClr val="tx1"/>
            </a:solidFill>
          </a:ln>
        </p:spPr>
        <p:txBody>
          <a:bodyPr wrap="none" rtlCol="0">
            <a:spAutoFit/>
          </a:bodyPr>
          <a:lstStyle/>
          <a:p>
            <a:r>
              <a:rPr lang="en-AU" sz="1350" dirty="0"/>
              <a:t>AS6: Providers: AS3, AS4</a:t>
            </a:r>
          </a:p>
        </p:txBody>
      </p:sp>
      <p:sp>
        <p:nvSpPr>
          <p:cNvPr id="47" name="TextBox 46">
            <a:extLst>
              <a:ext uri="{FF2B5EF4-FFF2-40B4-BE49-F238E27FC236}">
                <a16:creationId xmlns:a16="http://schemas.microsoft.com/office/drawing/2014/main" id="{902652F8-6AC7-8E40-AD1C-DEA67C49BEE1}"/>
              </a:ext>
            </a:extLst>
          </p:cNvPr>
          <p:cNvSpPr txBox="1"/>
          <p:nvPr/>
        </p:nvSpPr>
        <p:spPr>
          <a:xfrm>
            <a:off x="6573504" y="3446845"/>
            <a:ext cx="1810111" cy="300082"/>
          </a:xfrm>
          <a:prstGeom prst="rect">
            <a:avLst/>
          </a:prstGeom>
          <a:noFill/>
          <a:ln>
            <a:solidFill>
              <a:schemeClr val="tx1"/>
            </a:solidFill>
          </a:ln>
        </p:spPr>
        <p:txBody>
          <a:bodyPr wrap="none" rtlCol="0">
            <a:spAutoFit/>
          </a:bodyPr>
          <a:lstStyle/>
          <a:p>
            <a:r>
              <a:rPr lang="en-AU" sz="1350" dirty="0"/>
              <a:t>AS5: Providers: AS4</a:t>
            </a:r>
          </a:p>
        </p:txBody>
      </p:sp>
      <p:sp>
        <p:nvSpPr>
          <p:cNvPr id="3" name="TextBox 2">
            <a:extLst>
              <a:ext uri="{FF2B5EF4-FFF2-40B4-BE49-F238E27FC236}">
                <a16:creationId xmlns:a16="http://schemas.microsoft.com/office/drawing/2014/main" id="{73CED13D-9671-1045-A395-20E0F972B507}"/>
              </a:ext>
            </a:extLst>
          </p:cNvPr>
          <p:cNvSpPr txBox="1"/>
          <p:nvPr/>
        </p:nvSpPr>
        <p:spPr>
          <a:xfrm>
            <a:off x="1521789" y="1209785"/>
            <a:ext cx="1579918"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rgbClr val="FF0000"/>
                </a:solidFill>
                <a:effectLst/>
                <a:uFillTx/>
                <a:latin typeface="Arial"/>
                <a:ea typeface="Arial"/>
                <a:cs typeface="Arial"/>
                <a:sym typeface="Arial"/>
              </a:rPr>
              <a:t>AS Path: 4 6 3</a:t>
            </a:r>
          </a:p>
        </p:txBody>
      </p:sp>
      <p:sp>
        <p:nvSpPr>
          <p:cNvPr id="9" name="TextBox 8">
            <a:extLst>
              <a:ext uri="{FF2B5EF4-FFF2-40B4-BE49-F238E27FC236}">
                <a16:creationId xmlns:a16="http://schemas.microsoft.com/office/drawing/2014/main" id="{42C686CA-EA7F-DC4C-A2DB-90432ED8222C}"/>
              </a:ext>
            </a:extLst>
          </p:cNvPr>
          <p:cNvSpPr txBox="1"/>
          <p:nvPr/>
        </p:nvSpPr>
        <p:spPr>
          <a:xfrm>
            <a:off x="3494693" y="978944"/>
            <a:ext cx="5000726" cy="923328"/>
          </a:xfrm>
          <a:prstGeom prst="rect">
            <a:avLst/>
          </a:prstGeom>
          <a:solidFill>
            <a:schemeClr val="bg1"/>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en-AU" dirty="0">
                <a:latin typeface="AhnbergHand" pitchFamily="2" charset="0"/>
              </a:rPr>
              <a:t>4 to 6</a:t>
            </a:r>
            <a:r>
              <a:rPr kumimoji="0" lang="en-AU" sz="1800" b="0" i="0" u="none" strike="noStrike" cap="none" spc="0" normalizeH="0" baseline="0" dirty="0">
                <a:ln>
                  <a:noFill/>
                </a:ln>
                <a:solidFill>
                  <a:srgbClr val="000000"/>
                </a:solidFill>
                <a:effectLst/>
                <a:uFillTx/>
                <a:latin typeface="AhnbergHand" pitchFamily="2" charset="0"/>
                <a:sym typeface="Arial"/>
              </a:rPr>
              <a:t> is a “down” provider to customer</a:t>
            </a:r>
          </a:p>
          <a:p>
            <a:pPr marL="0" marR="0" indent="0" algn="l" defTabSz="914400" rtl="0" fontAlgn="auto" latinLnBrk="0" hangingPunct="0">
              <a:lnSpc>
                <a:spcPct val="100000"/>
              </a:lnSpc>
              <a:spcBef>
                <a:spcPts val="0"/>
              </a:spcBef>
              <a:spcAft>
                <a:spcPts val="0"/>
              </a:spcAft>
              <a:buClrTx/>
              <a:buSzTx/>
              <a:buFontTx/>
              <a:buNone/>
              <a:tabLst/>
            </a:pPr>
            <a:r>
              <a:rPr lang="en-AU" dirty="0">
                <a:latin typeface="AhnbergHand" pitchFamily="2" charset="0"/>
              </a:rPr>
              <a:t>6 to 3 is an “up” customer to provider</a:t>
            </a:r>
          </a:p>
          <a:p>
            <a:pPr marL="0" marR="0" indent="0" algn="l" defTabSz="914400" rtl="0" fontAlgn="auto" latinLnBrk="0" hangingPunct="0">
              <a:lnSpc>
                <a:spcPct val="100000"/>
              </a:lnSpc>
              <a:spcBef>
                <a:spcPts val="0"/>
              </a:spcBef>
              <a:spcAft>
                <a:spcPts val="0"/>
              </a:spcAft>
              <a:buClrTx/>
              <a:buSzTx/>
              <a:buFontTx/>
              <a:buNone/>
              <a:tabLst/>
            </a:pPr>
            <a:r>
              <a:rPr lang="en-AU" dirty="0">
                <a:latin typeface="AhnbergHand" pitchFamily="2" charset="0"/>
              </a:rPr>
              <a:t>4 to 6 to 3 is a “valley”</a:t>
            </a:r>
            <a:endParaRPr kumimoji="0" lang="en-AU" sz="1800" b="0" i="0" u="none" strike="noStrike" cap="none" spc="0" normalizeH="0" baseline="0" dirty="0">
              <a:ln>
                <a:noFill/>
              </a:ln>
              <a:solidFill>
                <a:srgbClr val="000000"/>
              </a:solidFill>
              <a:effectLst/>
              <a:uFillTx/>
              <a:latin typeface="AhnbergHand" pitchFamily="2" charset="0"/>
              <a:sym typeface="Arial"/>
            </a:endParaRPr>
          </a:p>
        </p:txBody>
      </p:sp>
      <p:sp>
        <p:nvSpPr>
          <p:cNvPr id="53" name="Freeform 52">
            <a:extLst>
              <a:ext uri="{FF2B5EF4-FFF2-40B4-BE49-F238E27FC236}">
                <a16:creationId xmlns:a16="http://schemas.microsoft.com/office/drawing/2014/main" id="{D02D2175-E9F3-C048-8332-F3E7AB284F5B}"/>
              </a:ext>
            </a:extLst>
          </p:cNvPr>
          <p:cNvSpPr/>
          <p:nvPr/>
        </p:nvSpPr>
        <p:spPr>
          <a:xfrm>
            <a:off x="3070167" y="2785802"/>
            <a:ext cx="1013792" cy="753203"/>
          </a:xfrm>
          <a:custGeom>
            <a:avLst/>
            <a:gdLst>
              <a:gd name="connsiteX0" fmla="*/ 0 w 1351722"/>
              <a:gd name="connsiteY0" fmla="*/ 0 h 1004270"/>
              <a:gd name="connsiteX1" fmla="*/ 228600 w 1351722"/>
              <a:gd name="connsiteY1" fmla="*/ 616226 h 1004270"/>
              <a:gd name="connsiteX2" fmla="*/ 606287 w 1351722"/>
              <a:gd name="connsiteY2" fmla="*/ 1003852 h 1004270"/>
              <a:gd name="connsiteX3" fmla="*/ 1053548 w 1351722"/>
              <a:gd name="connsiteY3" fmla="*/ 546652 h 1004270"/>
              <a:gd name="connsiteX4" fmla="*/ 1302026 w 1351722"/>
              <a:gd name="connsiteY4" fmla="*/ 59635 h 1004270"/>
              <a:gd name="connsiteX5" fmla="*/ 1103244 w 1351722"/>
              <a:gd name="connsiteY5" fmla="*/ 119270 h 1004270"/>
              <a:gd name="connsiteX6" fmla="*/ 1292087 w 1351722"/>
              <a:gd name="connsiteY6" fmla="*/ 29818 h 1004270"/>
              <a:gd name="connsiteX7" fmla="*/ 1351722 w 1351722"/>
              <a:gd name="connsiteY7" fmla="*/ 188844 h 1004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1722" h="1004270">
                <a:moveTo>
                  <a:pt x="0" y="0"/>
                </a:moveTo>
                <a:cubicBezTo>
                  <a:pt x="63776" y="224458"/>
                  <a:pt x="127552" y="448917"/>
                  <a:pt x="228600" y="616226"/>
                </a:cubicBezTo>
                <a:cubicBezTo>
                  <a:pt x="329648" y="783535"/>
                  <a:pt x="468796" y="1015448"/>
                  <a:pt x="606287" y="1003852"/>
                </a:cubicBezTo>
                <a:cubicBezTo>
                  <a:pt x="743778" y="992256"/>
                  <a:pt x="937592" y="704022"/>
                  <a:pt x="1053548" y="546652"/>
                </a:cubicBezTo>
                <a:cubicBezTo>
                  <a:pt x="1169505" y="389283"/>
                  <a:pt x="1293743" y="130865"/>
                  <a:pt x="1302026" y="59635"/>
                </a:cubicBezTo>
                <a:cubicBezTo>
                  <a:pt x="1310309" y="-11595"/>
                  <a:pt x="1104901" y="124240"/>
                  <a:pt x="1103244" y="119270"/>
                </a:cubicBezTo>
                <a:cubicBezTo>
                  <a:pt x="1101588" y="114301"/>
                  <a:pt x="1250674" y="18222"/>
                  <a:pt x="1292087" y="29818"/>
                </a:cubicBezTo>
                <a:cubicBezTo>
                  <a:pt x="1333500" y="41414"/>
                  <a:pt x="1342611" y="115129"/>
                  <a:pt x="1351722" y="188844"/>
                </a:cubicBezTo>
              </a:path>
            </a:pathLst>
          </a:custGeom>
          <a:noFill/>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Tree>
    <p:extLst>
      <p:ext uri="{BB962C8B-B14F-4D97-AF65-F5344CB8AC3E}">
        <p14:creationId xmlns:p14="http://schemas.microsoft.com/office/powerpoint/2010/main" val="3310992901"/>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E7AC1-713C-CF43-9A54-10346EE7912F}"/>
              </a:ext>
            </a:extLst>
          </p:cNvPr>
          <p:cNvSpPr>
            <a:spLocks noGrp="1"/>
          </p:cNvSpPr>
          <p:nvPr>
            <p:ph type="title"/>
          </p:nvPr>
        </p:nvSpPr>
        <p:spPr/>
        <p:txBody>
          <a:bodyPr/>
          <a:lstStyle/>
          <a:p>
            <a:r>
              <a:rPr lang="en-AU" dirty="0"/>
              <a:t>ASPA</a:t>
            </a:r>
          </a:p>
        </p:txBody>
      </p:sp>
      <p:sp>
        <p:nvSpPr>
          <p:cNvPr id="3" name="Content Placeholder 2">
            <a:extLst>
              <a:ext uri="{FF2B5EF4-FFF2-40B4-BE49-F238E27FC236}">
                <a16:creationId xmlns:a16="http://schemas.microsoft.com/office/drawing/2014/main" id="{43CB8115-F3C6-2943-80C8-DFE8DACFF4D9}"/>
              </a:ext>
            </a:extLst>
          </p:cNvPr>
          <p:cNvSpPr>
            <a:spLocks noGrp="1"/>
          </p:cNvSpPr>
          <p:nvPr>
            <p:ph idx="1"/>
          </p:nvPr>
        </p:nvSpPr>
        <p:spPr>
          <a:xfrm>
            <a:off x="692260" y="1301491"/>
            <a:ext cx="8219661" cy="3263504"/>
          </a:xfrm>
        </p:spPr>
        <p:txBody>
          <a:bodyPr>
            <a:normAutofit fontScale="92500" lnSpcReduction="10000"/>
          </a:bodyPr>
          <a:lstStyle/>
          <a:p>
            <a:r>
              <a:rPr lang="en-AU" dirty="0"/>
              <a:t>Lightweight process</a:t>
            </a:r>
          </a:p>
          <a:p>
            <a:endParaRPr lang="en-AU" dirty="0"/>
          </a:p>
          <a:p>
            <a:r>
              <a:rPr lang="en-AU" dirty="0"/>
              <a:t>Allows off-router processing and detached filter management</a:t>
            </a:r>
          </a:p>
          <a:p>
            <a:endParaRPr lang="en-AU" dirty="0"/>
          </a:p>
          <a:p>
            <a:r>
              <a:rPr lang="en-AU" dirty="0"/>
              <a:t>Allows for piecemeal partial AS Path validation </a:t>
            </a:r>
          </a:p>
          <a:p>
            <a:endParaRPr lang="en-AU" dirty="0"/>
          </a:p>
          <a:p>
            <a:r>
              <a:rPr lang="en-AU" dirty="0"/>
              <a:t>Some/most route leaks are detectable if there are related ASPA attestations</a:t>
            </a:r>
          </a:p>
          <a:p>
            <a:pPr lvl="1"/>
            <a:r>
              <a:rPr lang="en-AU" dirty="0"/>
              <a:t>If a ASPA AS leaks then the path will contain a “down” then an “up” AS path </a:t>
            </a:r>
          </a:p>
          <a:p>
            <a:pPr lvl="1"/>
            <a:endParaRPr lang="en-AU" dirty="0"/>
          </a:p>
        </p:txBody>
      </p:sp>
    </p:spTree>
    <p:extLst>
      <p:ext uri="{BB962C8B-B14F-4D97-AF65-F5344CB8AC3E}">
        <p14:creationId xmlns:p14="http://schemas.microsoft.com/office/powerpoint/2010/main" val="94799639"/>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E7AC1-713C-CF43-9A54-10346EE7912F}"/>
              </a:ext>
            </a:extLst>
          </p:cNvPr>
          <p:cNvSpPr>
            <a:spLocks noGrp="1"/>
          </p:cNvSpPr>
          <p:nvPr>
            <p:ph type="title"/>
          </p:nvPr>
        </p:nvSpPr>
        <p:spPr/>
        <p:txBody>
          <a:bodyPr/>
          <a:lstStyle/>
          <a:p>
            <a:r>
              <a:rPr lang="en-AU" dirty="0"/>
              <a:t>ASPA</a:t>
            </a:r>
          </a:p>
        </p:txBody>
      </p:sp>
      <p:sp>
        <p:nvSpPr>
          <p:cNvPr id="3" name="Content Placeholder 2">
            <a:extLst>
              <a:ext uri="{FF2B5EF4-FFF2-40B4-BE49-F238E27FC236}">
                <a16:creationId xmlns:a16="http://schemas.microsoft.com/office/drawing/2014/main" id="{43CB8115-F3C6-2943-80C8-DFE8DACFF4D9}"/>
              </a:ext>
            </a:extLst>
          </p:cNvPr>
          <p:cNvSpPr>
            <a:spLocks noGrp="1"/>
          </p:cNvSpPr>
          <p:nvPr>
            <p:ph idx="1"/>
          </p:nvPr>
        </p:nvSpPr>
        <p:spPr>
          <a:xfrm>
            <a:off x="628650" y="1369219"/>
            <a:ext cx="8219661" cy="3263504"/>
          </a:xfrm>
        </p:spPr>
        <p:txBody>
          <a:bodyPr>
            <a:normAutofit/>
          </a:bodyPr>
          <a:lstStyle/>
          <a:p>
            <a:pPr marL="0" indent="0">
              <a:buNone/>
            </a:pPr>
            <a:r>
              <a:rPr lang="en-AU" dirty="0"/>
              <a:t>BUT:</a:t>
            </a:r>
          </a:p>
          <a:p>
            <a:pPr lvl="1"/>
            <a:r>
              <a:rPr lang="en-AU" dirty="0"/>
              <a:t>Like </a:t>
            </a:r>
            <a:r>
              <a:rPr lang="en-AU" dirty="0" err="1"/>
              <a:t>soBGP</a:t>
            </a:r>
            <a:r>
              <a:rPr lang="en-AU" dirty="0"/>
              <a:t>, ASPA replaces “Path Validation” with “Path Plausibility”</a:t>
            </a:r>
          </a:p>
          <a:p>
            <a:pPr lvl="2"/>
            <a:r>
              <a:rPr lang="en-AU" dirty="0"/>
              <a:t>The extent to which AS Path manipulation can pass undetected depends on the uptake of ASPA publication </a:t>
            </a:r>
          </a:p>
          <a:p>
            <a:pPr lvl="1"/>
            <a:endParaRPr lang="en-AU" dirty="0"/>
          </a:p>
        </p:txBody>
      </p:sp>
    </p:spTree>
    <p:extLst>
      <p:ext uri="{BB962C8B-B14F-4D97-AF65-F5344CB8AC3E}">
        <p14:creationId xmlns:p14="http://schemas.microsoft.com/office/powerpoint/2010/main" val="3000560533"/>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8079C-0B24-3842-B61D-7D01BEF07B02}"/>
              </a:ext>
            </a:extLst>
          </p:cNvPr>
          <p:cNvSpPr>
            <a:spLocks noGrp="1"/>
          </p:cNvSpPr>
          <p:nvPr>
            <p:ph type="title"/>
          </p:nvPr>
        </p:nvSpPr>
        <p:spPr/>
        <p:txBody>
          <a:bodyPr/>
          <a:lstStyle/>
          <a:p>
            <a:r>
              <a:rPr lang="en-AU" dirty="0"/>
              <a:t>ASPA Status</a:t>
            </a:r>
          </a:p>
        </p:txBody>
      </p:sp>
      <p:sp>
        <p:nvSpPr>
          <p:cNvPr id="3" name="Content Placeholder 2">
            <a:extLst>
              <a:ext uri="{FF2B5EF4-FFF2-40B4-BE49-F238E27FC236}">
                <a16:creationId xmlns:a16="http://schemas.microsoft.com/office/drawing/2014/main" id="{2529695B-B63E-264C-971C-CBC5C6259C22}"/>
              </a:ext>
            </a:extLst>
          </p:cNvPr>
          <p:cNvSpPr>
            <a:spLocks noGrp="1"/>
          </p:cNvSpPr>
          <p:nvPr>
            <p:ph idx="1"/>
          </p:nvPr>
        </p:nvSpPr>
        <p:spPr/>
        <p:txBody>
          <a:bodyPr>
            <a:normAutofit fontScale="85000" lnSpcReduction="20000"/>
          </a:bodyPr>
          <a:lstStyle/>
          <a:p>
            <a:r>
              <a:rPr lang="en-AU" dirty="0"/>
              <a:t>Internet Draft: </a:t>
            </a:r>
            <a:r>
              <a:rPr lang="en-AU" dirty="0">
                <a:hlinkClick r:id="rId2"/>
              </a:rPr>
              <a:t>https://tools.ietf.org/html/draft-ietf-sidrops-aspa-profile-04</a:t>
            </a:r>
            <a:endParaRPr lang="en-AU" dirty="0"/>
          </a:p>
          <a:p>
            <a:pPr marL="342900" lvl="1" indent="0">
              <a:buNone/>
            </a:pPr>
            <a:r>
              <a:rPr lang="en-AU" sz="2200" dirty="0"/>
              <a:t>Alexander </a:t>
            </a:r>
            <a:r>
              <a:rPr lang="en-AU" sz="2200" dirty="0" err="1"/>
              <a:t>Azimov</a:t>
            </a:r>
            <a:r>
              <a:rPr lang="en-AU" sz="2200" dirty="0"/>
              <a:t>, </a:t>
            </a:r>
            <a:r>
              <a:rPr lang="en-AU" sz="2200" dirty="0" err="1"/>
              <a:t>Qrator</a:t>
            </a:r>
            <a:r>
              <a:rPr lang="en-AU" sz="2200" dirty="0"/>
              <a:t> Labs</a:t>
            </a:r>
          </a:p>
          <a:p>
            <a:endParaRPr lang="en-AU" dirty="0"/>
          </a:p>
          <a:p>
            <a:r>
              <a:rPr lang="en-AU" dirty="0"/>
              <a:t>Likely to be published as an RFC </a:t>
            </a:r>
            <a:r>
              <a:rPr lang="en-AU" sz="1800" dirty="0"/>
              <a:t>(at some time in a vague and indefinite future!)</a:t>
            </a:r>
          </a:p>
          <a:p>
            <a:endParaRPr lang="en-AU" dirty="0"/>
          </a:p>
          <a:p>
            <a:r>
              <a:rPr lang="en-AU" dirty="0"/>
              <a:t>ASPA filtering Operational Model yet to be defined</a:t>
            </a:r>
          </a:p>
          <a:p>
            <a:endParaRPr lang="en-AU" dirty="0"/>
          </a:p>
          <a:p>
            <a:pPr lvl="1"/>
            <a:r>
              <a:rPr lang="en-AU" dirty="0"/>
              <a:t>Is this another case of a split model where a processing engine sends updates to an AS Path filter maintained on eBGP speakers in a manner similar to ROA </a:t>
            </a:r>
            <a:r>
              <a:rPr lang="en-AU"/>
              <a:t>Validation?</a:t>
            </a:r>
          </a:p>
          <a:p>
            <a:pPr lvl="1"/>
            <a:endParaRPr lang="en-AU" dirty="0"/>
          </a:p>
          <a:p>
            <a:pPr lvl="1"/>
            <a:r>
              <a:rPr lang="en-AU" dirty="0"/>
              <a:t>Or are the semantics of the ASPA validation process not readily mapped into filter rules and instead do they need to handling incoming AS Paths through onboard processing? </a:t>
            </a:r>
          </a:p>
        </p:txBody>
      </p:sp>
    </p:spTree>
    <p:extLst>
      <p:ext uri="{BB962C8B-B14F-4D97-AF65-F5344CB8AC3E}">
        <p14:creationId xmlns:p14="http://schemas.microsoft.com/office/powerpoint/2010/main" val="389500550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78E4C07-F2D1-2647-91E5-2DE44EEBBF72}"/>
              </a:ext>
            </a:extLst>
          </p:cNvPr>
          <p:cNvSpPr txBox="1"/>
          <p:nvPr/>
        </p:nvSpPr>
        <p:spPr>
          <a:xfrm>
            <a:off x="3721210" y="2202420"/>
            <a:ext cx="1333055"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1800" b="0" i="0" u="none" strike="noStrike" cap="none" spc="0" normalizeH="0" baseline="0" dirty="0">
                <a:ln>
                  <a:noFill/>
                </a:ln>
                <a:solidFill>
                  <a:schemeClr val="bg1">
                    <a:lumMod val="75000"/>
                  </a:schemeClr>
                </a:solidFill>
                <a:effectLst/>
                <a:uFillTx/>
                <a:latin typeface="AhnbergHand" pitchFamily="2" charset="0"/>
                <a:sym typeface="Arial"/>
              </a:rPr>
              <a:t>Questions?</a:t>
            </a:r>
          </a:p>
        </p:txBody>
      </p:sp>
    </p:spTree>
    <p:extLst>
      <p:ext uri="{BB962C8B-B14F-4D97-AF65-F5344CB8AC3E}">
        <p14:creationId xmlns:p14="http://schemas.microsoft.com/office/powerpoint/2010/main" val="816549119"/>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E74B7-DB6D-0E45-923A-30E059785865}"/>
              </a:ext>
            </a:extLst>
          </p:cNvPr>
          <p:cNvSpPr>
            <a:spLocks noGrp="1"/>
          </p:cNvSpPr>
          <p:nvPr>
            <p:ph type="title"/>
          </p:nvPr>
        </p:nvSpPr>
        <p:spPr/>
        <p:txBody>
          <a:bodyPr/>
          <a:lstStyle/>
          <a:p>
            <a:r>
              <a:rPr lang="en-AU" dirty="0"/>
              <a:t>BGP and AS Path</a:t>
            </a:r>
          </a:p>
        </p:txBody>
      </p:sp>
      <p:sp>
        <p:nvSpPr>
          <p:cNvPr id="3" name="Content Placeholder 2">
            <a:extLst>
              <a:ext uri="{FF2B5EF4-FFF2-40B4-BE49-F238E27FC236}">
                <a16:creationId xmlns:a16="http://schemas.microsoft.com/office/drawing/2014/main" id="{39BE338B-F6B3-7044-84A8-B7E9972D4A98}"/>
              </a:ext>
            </a:extLst>
          </p:cNvPr>
          <p:cNvSpPr>
            <a:spLocks noGrp="1"/>
          </p:cNvSpPr>
          <p:nvPr>
            <p:ph idx="1"/>
          </p:nvPr>
        </p:nvSpPr>
        <p:spPr/>
        <p:txBody>
          <a:bodyPr>
            <a:normAutofit lnSpcReduction="10000"/>
          </a:bodyPr>
          <a:lstStyle/>
          <a:p>
            <a:r>
              <a:rPr lang="en-AU" dirty="0"/>
              <a:t>In BGP each eBGP speaker prepends it’s own AS to the AS_PATH attribute of a BGP UPDATE message</a:t>
            </a:r>
          </a:p>
          <a:p>
            <a:endParaRPr lang="en-AU" dirty="0"/>
          </a:p>
          <a:p>
            <a:r>
              <a:rPr lang="en-AU" dirty="0"/>
              <a:t>The AS Path is used in </a:t>
            </a:r>
            <a:r>
              <a:rPr lang="en-AU" b="1" dirty="0"/>
              <a:t>BGP loop detection </a:t>
            </a:r>
            <a:r>
              <a:rPr lang="en-AU" dirty="0"/>
              <a:t>as received updates that contain the local AS number in the AS Path are rejected</a:t>
            </a:r>
          </a:p>
          <a:p>
            <a:endParaRPr lang="en-AU" dirty="0"/>
          </a:p>
          <a:p>
            <a:r>
              <a:rPr lang="en-AU" dirty="0"/>
              <a:t>The AS Path is used in </a:t>
            </a:r>
            <a:r>
              <a:rPr lang="en-AU" b="1" dirty="0"/>
              <a:t>BGP route selection</a:t>
            </a:r>
            <a:r>
              <a:rPr lang="en-AU" dirty="0"/>
              <a:t> process where shorter AS paths are preferred over longer paths, modulo other local BGP route preference settings</a:t>
            </a:r>
          </a:p>
          <a:p>
            <a:endParaRPr lang="en-AU" dirty="0"/>
          </a:p>
          <a:p>
            <a:endParaRPr lang="en-AU" dirty="0"/>
          </a:p>
        </p:txBody>
      </p:sp>
    </p:spTree>
    <p:extLst>
      <p:ext uri="{BB962C8B-B14F-4D97-AF65-F5344CB8AC3E}">
        <p14:creationId xmlns:p14="http://schemas.microsoft.com/office/powerpoint/2010/main" val="113809108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F36E6-63D7-2246-AB50-B734E81D2AFC}"/>
              </a:ext>
            </a:extLst>
          </p:cNvPr>
          <p:cNvSpPr>
            <a:spLocks noGrp="1"/>
          </p:cNvSpPr>
          <p:nvPr>
            <p:ph type="title"/>
          </p:nvPr>
        </p:nvSpPr>
        <p:spPr/>
        <p:txBody>
          <a:bodyPr/>
          <a:lstStyle/>
          <a:p>
            <a:r>
              <a:rPr lang="en-AU" dirty="0"/>
              <a:t>AS Path Meddling</a:t>
            </a:r>
          </a:p>
        </p:txBody>
      </p:sp>
      <p:sp>
        <p:nvSpPr>
          <p:cNvPr id="3" name="Content Placeholder 2">
            <a:extLst>
              <a:ext uri="{FF2B5EF4-FFF2-40B4-BE49-F238E27FC236}">
                <a16:creationId xmlns:a16="http://schemas.microsoft.com/office/drawing/2014/main" id="{C2E03BBE-FAF8-4F42-AB0B-2DFE382D9364}"/>
              </a:ext>
            </a:extLst>
          </p:cNvPr>
          <p:cNvSpPr>
            <a:spLocks noGrp="1"/>
          </p:cNvSpPr>
          <p:nvPr>
            <p:ph idx="1"/>
          </p:nvPr>
        </p:nvSpPr>
        <p:spPr/>
        <p:txBody>
          <a:bodyPr/>
          <a:lstStyle/>
          <a:p>
            <a:r>
              <a:rPr lang="en-AU" dirty="0"/>
              <a:t>Manipulation of AS Paths can be used to:</a:t>
            </a:r>
          </a:p>
          <a:p>
            <a:pPr lvl="1"/>
            <a:r>
              <a:rPr lang="en-AU" dirty="0"/>
              <a:t>Manipulate third party’s route selection by denial (AS “poisoning”)</a:t>
            </a:r>
          </a:p>
          <a:p>
            <a:pPr lvl="1"/>
            <a:r>
              <a:rPr lang="en-AU" dirty="0"/>
              <a:t>Bias third party’s route selection by AS Path trimming or AS Path bloating</a:t>
            </a:r>
          </a:p>
          <a:p>
            <a:endParaRPr lang="en-AU" dirty="0"/>
          </a:p>
          <a:p>
            <a:r>
              <a:rPr lang="en-AU" dirty="0"/>
              <a:t>As long as the original Origin AS is left in the altered AS Path then simple ROV filtering will not detect this manipulation</a:t>
            </a:r>
          </a:p>
          <a:p>
            <a:pPr marL="0" indent="0">
              <a:buNone/>
            </a:pPr>
            <a:endParaRPr lang="en-AU" dirty="0"/>
          </a:p>
        </p:txBody>
      </p:sp>
    </p:spTree>
    <p:extLst>
      <p:ext uri="{BB962C8B-B14F-4D97-AF65-F5344CB8AC3E}">
        <p14:creationId xmlns:p14="http://schemas.microsoft.com/office/powerpoint/2010/main" val="120961252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EDA857-9382-F449-BBAF-5363A2AD1007}"/>
              </a:ext>
            </a:extLst>
          </p:cNvPr>
          <p:cNvSpPr>
            <a:spLocks noGrp="1"/>
          </p:cNvSpPr>
          <p:nvPr>
            <p:ph type="title"/>
          </p:nvPr>
        </p:nvSpPr>
        <p:spPr/>
        <p:txBody>
          <a:bodyPr>
            <a:normAutofit fontScale="90000"/>
          </a:bodyPr>
          <a:lstStyle/>
          <a:p>
            <a:r>
              <a:rPr lang="en-AU" dirty="0"/>
              <a:t>Protecting the AS Path Attribute</a:t>
            </a:r>
          </a:p>
        </p:txBody>
      </p:sp>
      <p:sp>
        <p:nvSpPr>
          <p:cNvPr id="3" name="Content Placeholder 2">
            <a:extLst>
              <a:ext uri="{FF2B5EF4-FFF2-40B4-BE49-F238E27FC236}">
                <a16:creationId xmlns:a16="http://schemas.microsoft.com/office/drawing/2014/main" id="{A3BDBEC6-2CC1-0E45-AD34-8FBA717D95E3}"/>
              </a:ext>
            </a:extLst>
          </p:cNvPr>
          <p:cNvSpPr>
            <a:spLocks noGrp="1"/>
          </p:cNvSpPr>
          <p:nvPr>
            <p:ph idx="1"/>
          </p:nvPr>
        </p:nvSpPr>
        <p:spPr/>
        <p:txBody>
          <a:bodyPr/>
          <a:lstStyle/>
          <a:p>
            <a:r>
              <a:rPr lang="en-AU" dirty="0"/>
              <a:t>The AS Path is* a “snail trail” of a route’s object’s propagation through the eBGP fabric</a:t>
            </a:r>
          </a:p>
          <a:p>
            <a:endParaRPr lang="en-AU" dirty="0"/>
          </a:p>
          <a:p>
            <a:r>
              <a:rPr lang="en-AU" dirty="0"/>
              <a:t>We can use this characteristic to create a digital signature train that allows a validator to confirm that the AS Path faithfully represents the AS propagation chain through the eBGP inter-AS topology</a:t>
            </a:r>
          </a:p>
        </p:txBody>
      </p:sp>
      <p:sp>
        <p:nvSpPr>
          <p:cNvPr id="4" name="TextBox 3">
            <a:extLst>
              <a:ext uri="{FF2B5EF4-FFF2-40B4-BE49-F238E27FC236}">
                <a16:creationId xmlns:a16="http://schemas.microsoft.com/office/drawing/2014/main" id="{3D0A5ABE-45FE-DB46-86AA-9F7420823E54}"/>
              </a:ext>
            </a:extLst>
          </p:cNvPr>
          <p:cNvSpPr txBox="1"/>
          <p:nvPr/>
        </p:nvSpPr>
        <p:spPr>
          <a:xfrm>
            <a:off x="1679577" y="4623979"/>
            <a:ext cx="4705773" cy="2308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kumimoji="0" lang="en-AU" sz="900" b="0" i="0" u="none" strike="noStrike" cap="none" spc="0" normalizeH="0" baseline="0" dirty="0">
                <a:ln>
                  <a:noFill/>
                </a:ln>
                <a:solidFill>
                  <a:srgbClr val="000000"/>
                </a:solidFill>
                <a:effectLst/>
                <a:uFillTx/>
                <a:latin typeface="AhnbergHand" pitchFamily="2" charset="0"/>
                <a:sym typeface="Arial"/>
              </a:rPr>
              <a:t>* That’s mostly true, but not always, and it can be an important distinction!</a:t>
            </a:r>
          </a:p>
        </p:txBody>
      </p:sp>
    </p:spTree>
    <p:extLst>
      <p:ext uri="{BB962C8B-B14F-4D97-AF65-F5344CB8AC3E}">
        <p14:creationId xmlns:p14="http://schemas.microsoft.com/office/powerpoint/2010/main" val="227200043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EF987-0838-F840-A6DF-963F34941821}"/>
              </a:ext>
            </a:extLst>
          </p:cNvPr>
          <p:cNvSpPr>
            <a:spLocks noGrp="1"/>
          </p:cNvSpPr>
          <p:nvPr>
            <p:ph type="title"/>
          </p:nvPr>
        </p:nvSpPr>
        <p:spPr/>
        <p:txBody>
          <a:bodyPr/>
          <a:lstStyle/>
          <a:p>
            <a:r>
              <a:rPr lang="en-AU" dirty="0"/>
              <a:t>BGPSEC and AS Path Protection</a:t>
            </a:r>
          </a:p>
        </p:txBody>
      </p:sp>
      <p:sp>
        <p:nvSpPr>
          <p:cNvPr id="3" name="Content Placeholder 2">
            <a:extLst>
              <a:ext uri="{FF2B5EF4-FFF2-40B4-BE49-F238E27FC236}">
                <a16:creationId xmlns:a16="http://schemas.microsoft.com/office/drawing/2014/main" id="{85D71D08-916A-2F4C-8335-9F6D0D447E96}"/>
              </a:ext>
            </a:extLst>
          </p:cNvPr>
          <p:cNvSpPr>
            <a:spLocks noGrp="1"/>
          </p:cNvSpPr>
          <p:nvPr>
            <p:ph idx="1"/>
          </p:nvPr>
        </p:nvSpPr>
        <p:spPr>
          <a:xfrm>
            <a:off x="628650" y="1369219"/>
            <a:ext cx="7886700" cy="1657247"/>
          </a:xfrm>
        </p:spPr>
        <p:txBody>
          <a:bodyPr>
            <a:normAutofit fontScale="92500" lnSpcReduction="10000"/>
          </a:bodyPr>
          <a:lstStyle/>
          <a:p>
            <a:r>
              <a:rPr lang="en-AU" dirty="0"/>
              <a:t>Each eBGP speaker has a private key that is associated with the local AS, certified within the RPKI framework</a:t>
            </a:r>
          </a:p>
          <a:p>
            <a:r>
              <a:rPr lang="en-AU" dirty="0"/>
              <a:t>When an update is passed to an eBGP peer the local BGP speaker takes the Path signature block, and adds the AS of the eBGP peer and signs this couplet with its own AS key.</a:t>
            </a:r>
          </a:p>
        </p:txBody>
      </p:sp>
      <p:sp>
        <p:nvSpPr>
          <p:cNvPr id="4" name="TextBox 3">
            <a:extLst>
              <a:ext uri="{FF2B5EF4-FFF2-40B4-BE49-F238E27FC236}">
                <a16:creationId xmlns:a16="http://schemas.microsoft.com/office/drawing/2014/main" id="{E0B16826-9DEA-D24F-807B-DCABE879E3AE}"/>
              </a:ext>
            </a:extLst>
          </p:cNvPr>
          <p:cNvSpPr txBox="1"/>
          <p:nvPr/>
        </p:nvSpPr>
        <p:spPr>
          <a:xfrm>
            <a:off x="5486458" y="3139890"/>
            <a:ext cx="537327" cy="338554"/>
          </a:xfrm>
          <a:prstGeom prst="rect">
            <a:avLst/>
          </a:prstGeom>
          <a:noFill/>
          <a:ln>
            <a:noFill/>
          </a:ln>
        </p:spPr>
        <p:txBody>
          <a:bodyPr wrap="none" rtlCol="0">
            <a:spAutoFit/>
          </a:bodyPr>
          <a:lstStyle/>
          <a:p>
            <a:r>
              <a:rPr lang="en-AU" sz="500" dirty="0"/>
              <a:t>192.0.2.0/24</a:t>
            </a:r>
            <a:endParaRPr lang="en-AU" sz="400" dirty="0"/>
          </a:p>
          <a:p>
            <a:r>
              <a:rPr lang="en-AU" sz="1100" dirty="0"/>
              <a:t>AS2</a:t>
            </a:r>
          </a:p>
        </p:txBody>
      </p:sp>
      <p:sp>
        <p:nvSpPr>
          <p:cNvPr id="5" name="TextBox 4">
            <a:extLst>
              <a:ext uri="{FF2B5EF4-FFF2-40B4-BE49-F238E27FC236}">
                <a16:creationId xmlns:a16="http://schemas.microsoft.com/office/drawing/2014/main" id="{DB911C5E-8162-6B49-BF72-6C83F7731CC1}"/>
              </a:ext>
            </a:extLst>
          </p:cNvPr>
          <p:cNvSpPr txBox="1"/>
          <p:nvPr/>
        </p:nvSpPr>
        <p:spPr>
          <a:xfrm>
            <a:off x="5938826" y="3107768"/>
            <a:ext cx="1257075" cy="261610"/>
          </a:xfrm>
          <a:prstGeom prst="rect">
            <a:avLst/>
          </a:prstGeom>
          <a:noFill/>
        </p:spPr>
        <p:txBody>
          <a:bodyPr wrap="none" rtlCol="0">
            <a:spAutoFit/>
          </a:bodyPr>
          <a:lstStyle/>
          <a:p>
            <a:r>
              <a:rPr lang="en-AU" sz="1100" dirty="0"/>
              <a:t>AS3   AS4    AS5</a:t>
            </a:r>
          </a:p>
        </p:txBody>
      </p:sp>
      <p:sp>
        <p:nvSpPr>
          <p:cNvPr id="7" name="TextBox 6">
            <a:extLst>
              <a:ext uri="{FF2B5EF4-FFF2-40B4-BE49-F238E27FC236}">
                <a16:creationId xmlns:a16="http://schemas.microsoft.com/office/drawing/2014/main" id="{32463825-E45F-D44F-8E6D-D89F3186DA0A}"/>
              </a:ext>
            </a:extLst>
          </p:cNvPr>
          <p:cNvSpPr txBox="1"/>
          <p:nvPr/>
        </p:nvSpPr>
        <p:spPr>
          <a:xfrm>
            <a:off x="5468865" y="3413923"/>
            <a:ext cx="516487" cy="346249"/>
          </a:xfrm>
          <a:prstGeom prst="rect">
            <a:avLst/>
          </a:prstGeom>
          <a:noFill/>
        </p:spPr>
        <p:txBody>
          <a:bodyPr wrap="none" rtlCol="0">
            <a:spAutoFit/>
          </a:bodyPr>
          <a:lstStyle/>
          <a:p>
            <a:pPr algn="ctr"/>
            <a:r>
              <a:rPr lang="en-AU" sz="825" dirty="0"/>
              <a:t>Signed</a:t>
            </a:r>
          </a:p>
          <a:p>
            <a:pPr algn="ctr"/>
            <a:r>
              <a:rPr lang="en-AU" sz="825" dirty="0"/>
              <a:t>AS1</a:t>
            </a:r>
          </a:p>
        </p:txBody>
      </p:sp>
      <p:sp>
        <p:nvSpPr>
          <p:cNvPr id="8" name="TextBox 7">
            <a:extLst>
              <a:ext uri="{FF2B5EF4-FFF2-40B4-BE49-F238E27FC236}">
                <a16:creationId xmlns:a16="http://schemas.microsoft.com/office/drawing/2014/main" id="{6F285F81-E6D5-3B4A-AA58-9EB869853E44}"/>
              </a:ext>
            </a:extLst>
          </p:cNvPr>
          <p:cNvSpPr txBox="1"/>
          <p:nvPr/>
        </p:nvSpPr>
        <p:spPr>
          <a:xfrm>
            <a:off x="5529418" y="3813669"/>
            <a:ext cx="745717" cy="219291"/>
          </a:xfrm>
          <a:prstGeom prst="rect">
            <a:avLst/>
          </a:prstGeom>
          <a:noFill/>
        </p:spPr>
        <p:txBody>
          <a:bodyPr wrap="none" rtlCol="0">
            <a:spAutoFit/>
          </a:bodyPr>
          <a:lstStyle/>
          <a:p>
            <a:pPr algn="ctr"/>
            <a:r>
              <a:rPr lang="en-AU" sz="825" dirty="0"/>
              <a:t>Signed AS2</a:t>
            </a:r>
          </a:p>
        </p:txBody>
      </p:sp>
      <p:sp>
        <p:nvSpPr>
          <p:cNvPr id="9" name="TextBox 8">
            <a:extLst>
              <a:ext uri="{FF2B5EF4-FFF2-40B4-BE49-F238E27FC236}">
                <a16:creationId xmlns:a16="http://schemas.microsoft.com/office/drawing/2014/main" id="{A9475D7D-2835-FB45-92B0-A6FA8D29F14D}"/>
              </a:ext>
            </a:extLst>
          </p:cNvPr>
          <p:cNvSpPr txBox="1"/>
          <p:nvPr/>
        </p:nvSpPr>
        <p:spPr>
          <a:xfrm>
            <a:off x="5644747" y="4062765"/>
            <a:ext cx="745717" cy="219291"/>
          </a:xfrm>
          <a:prstGeom prst="rect">
            <a:avLst/>
          </a:prstGeom>
          <a:noFill/>
        </p:spPr>
        <p:txBody>
          <a:bodyPr wrap="none" rtlCol="0">
            <a:spAutoFit/>
          </a:bodyPr>
          <a:lstStyle/>
          <a:p>
            <a:pPr algn="ctr"/>
            <a:r>
              <a:rPr lang="en-AU" sz="825" dirty="0"/>
              <a:t>Signed AS3</a:t>
            </a:r>
          </a:p>
        </p:txBody>
      </p:sp>
      <p:sp>
        <p:nvSpPr>
          <p:cNvPr id="10" name="TextBox 9">
            <a:extLst>
              <a:ext uri="{FF2B5EF4-FFF2-40B4-BE49-F238E27FC236}">
                <a16:creationId xmlns:a16="http://schemas.microsoft.com/office/drawing/2014/main" id="{3A45C4C5-15FD-034F-BF4E-0ADE6BC68364}"/>
              </a:ext>
            </a:extLst>
          </p:cNvPr>
          <p:cNvSpPr txBox="1"/>
          <p:nvPr/>
        </p:nvSpPr>
        <p:spPr>
          <a:xfrm>
            <a:off x="5947510" y="4337823"/>
            <a:ext cx="745717" cy="219291"/>
          </a:xfrm>
          <a:prstGeom prst="rect">
            <a:avLst/>
          </a:prstGeom>
          <a:noFill/>
        </p:spPr>
        <p:txBody>
          <a:bodyPr wrap="none" rtlCol="0">
            <a:spAutoFit/>
          </a:bodyPr>
          <a:lstStyle/>
          <a:p>
            <a:pPr algn="ctr"/>
            <a:r>
              <a:rPr lang="en-AU" sz="825" dirty="0"/>
              <a:t>Signed AS4</a:t>
            </a:r>
          </a:p>
        </p:txBody>
      </p:sp>
      <p:sp>
        <p:nvSpPr>
          <p:cNvPr id="11" name="Rectangle 10">
            <a:extLst>
              <a:ext uri="{FF2B5EF4-FFF2-40B4-BE49-F238E27FC236}">
                <a16:creationId xmlns:a16="http://schemas.microsoft.com/office/drawing/2014/main" id="{BA1B28FD-A8AD-1848-B625-73FEE9F3FA26}"/>
              </a:ext>
            </a:extLst>
          </p:cNvPr>
          <p:cNvSpPr/>
          <p:nvPr/>
        </p:nvSpPr>
        <p:spPr>
          <a:xfrm>
            <a:off x="5522846" y="3100313"/>
            <a:ext cx="423433" cy="6367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2" name="Rectangle 11">
            <a:extLst>
              <a:ext uri="{FF2B5EF4-FFF2-40B4-BE49-F238E27FC236}">
                <a16:creationId xmlns:a16="http://schemas.microsoft.com/office/drawing/2014/main" id="{E076423A-A1E8-B443-B853-7D49DBAED07B}"/>
              </a:ext>
            </a:extLst>
          </p:cNvPr>
          <p:cNvSpPr/>
          <p:nvPr/>
        </p:nvSpPr>
        <p:spPr>
          <a:xfrm>
            <a:off x="5522846" y="3100313"/>
            <a:ext cx="812461" cy="9429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3" name="Rectangle 12">
            <a:extLst>
              <a:ext uri="{FF2B5EF4-FFF2-40B4-BE49-F238E27FC236}">
                <a16:creationId xmlns:a16="http://schemas.microsoft.com/office/drawing/2014/main" id="{F51C3629-752F-F040-8470-8F20AD4389EB}"/>
              </a:ext>
            </a:extLst>
          </p:cNvPr>
          <p:cNvSpPr/>
          <p:nvPr/>
        </p:nvSpPr>
        <p:spPr>
          <a:xfrm>
            <a:off x="5528868" y="3077950"/>
            <a:ext cx="1235571" cy="11810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
        <p:nvSpPr>
          <p:cNvPr id="14" name="Rectangle 13">
            <a:extLst>
              <a:ext uri="{FF2B5EF4-FFF2-40B4-BE49-F238E27FC236}">
                <a16:creationId xmlns:a16="http://schemas.microsoft.com/office/drawing/2014/main" id="{67AEEFF7-4AA3-0E4B-BE3B-AB70A3CBF2EF}"/>
              </a:ext>
            </a:extLst>
          </p:cNvPr>
          <p:cNvSpPr/>
          <p:nvPr/>
        </p:nvSpPr>
        <p:spPr>
          <a:xfrm>
            <a:off x="5515392" y="3077949"/>
            <a:ext cx="1676392" cy="14714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cxnSp>
        <p:nvCxnSpPr>
          <p:cNvPr id="16" name="Straight Connector 15">
            <a:extLst>
              <a:ext uri="{FF2B5EF4-FFF2-40B4-BE49-F238E27FC236}">
                <a16:creationId xmlns:a16="http://schemas.microsoft.com/office/drawing/2014/main" id="{94F0539B-D98D-2545-ABA3-CD4B8353FC4D}"/>
              </a:ext>
            </a:extLst>
          </p:cNvPr>
          <p:cNvCxnSpPr>
            <a:cxnSpLocks/>
          </p:cNvCxnSpPr>
          <p:nvPr/>
        </p:nvCxnSpPr>
        <p:spPr>
          <a:xfrm>
            <a:off x="5909594" y="3737088"/>
            <a:ext cx="417935"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C2BF56F-E578-4C4C-8548-9F56D8E6A00C}"/>
              </a:ext>
            </a:extLst>
          </p:cNvPr>
          <p:cNvCxnSpPr>
            <a:cxnSpLocks/>
          </p:cNvCxnSpPr>
          <p:nvPr/>
        </p:nvCxnSpPr>
        <p:spPr>
          <a:xfrm>
            <a:off x="6329512" y="4043244"/>
            <a:ext cx="417935"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D78C742-BFE4-2548-A9E6-C38C78F6FC09}"/>
              </a:ext>
            </a:extLst>
          </p:cNvPr>
          <p:cNvCxnSpPr>
            <a:cxnSpLocks/>
          </p:cNvCxnSpPr>
          <p:nvPr/>
        </p:nvCxnSpPr>
        <p:spPr>
          <a:xfrm>
            <a:off x="6747448" y="4258973"/>
            <a:ext cx="417935" cy="0"/>
          </a:xfrm>
          <a:prstGeom prst="line">
            <a:avLst/>
          </a:prstGeom>
          <a:ln w="254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pic>
        <p:nvPicPr>
          <p:cNvPr id="20" name="Picture 19">
            <a:extLst>
              <a:ext uri="{FF2B5EF4-FFF2-40B4-BE49-F238E27FC236}">
                <a16:creationId xmlns:a16="http://schemas.microsoft.com/office/drawing/2014/main" id="{13FEC5FA-3D67-A14F-A21A-4C16CAA2D72F}"/>
              </a:ext>
            </a:extLst>
          </p:cNvPr>
          <p:cNvPicPr>
            <a:picLocks noChangeAspect="1"/>
          </p:cNvPicPr>
          <p:nvPr/>
        </p:nvPicPr>
        <p:blipFill>
          <a:blip r:embed="rId2"/>
          <a:stretch>
            <a:fillRect/>
          </a:stretch>
        </p:blipFill>
        <p:spPr>
          <a:xfrm>
            <a:off x="466518" y="3091633"/>
            <a:ext cx="4105482" cy="1618998"/>
          </a:xfrm>
          <a:prstGeom prst="rect">
            <a:avLst/>
          </a:prstGeom>
        </p:spPr>
      </p:pic>
      <p:sp>
        <p:nvSpPr>
          <p:cNvPr id="22" name="Right Arrow 21">
            <a:extLst>
              <a:ext uri="{FF2B5EF4-FFF2-40B4-BE49-F238E27FC236}">
                <a16:creationId xmlns:a16="http://schemas.microsoft.com/office/drawing/2014/main" id="{A6D7BE61-9EFF-104E-806E-66D9A14C1C77}"/>
              </a:ext>
            </a:extLst>
          </p:cNvPr>
          <p:cNvSpPr/>
          <p:nvPr/>
        </p:nvSpPr>
        <p:spPr>
          <a:xfrm>
            <a:off x="4509881" y="3516962"/>
            <a:ext cx="514350" cy="7261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350"/>
          </a:p>
        </p:txBody>
      </p:sp>
    </p:spTree>
    <p:extLst>
      <p:ext uri="{BB962C8B-B14F-4D97-AF65-F5344CB8AC3E}">
        <p14:creationId xmlns:p14="http://schemas.microsoft.com/office/powerpoint/2010/main" val="2489915751"/>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C4333-84F3-6849-8D9C-BA987F7DB72C}"/>
              </a:ext>
            </a:extLst>
          </p:cNvPr>
          <p:cNvSpPr>
            <a:spLocks noGrp="1"/>
          </p:cNvSpPr>
          <p:nvPr>
            <p:ph type="title"/>
          </p:nvPr>
        </p:nvSpPr>
        <p:spPr/>
        <p:txBody>
          <a:bodyPr/>
          <a:lstStyle/>
          <a:p>
            <a:r>
              <a:rPr lang="en-AU" dirty="0"/>
              <a:t>BGPSEC and AS Path Protection</a:t>
            </a:r>
          </a:p>
        </p:txBody>
      </p:sp>
      <p:sp>
        <p:nvSpPr>
          <p:cNvPr id="3" name="Content Placeholder 2">
            <a:extLst>
              <a:ext uri="{FF2B5EF4-FFF2-40B4-BE49-F238E27FC236}">
                <a16:creationId xmlns:a16="http://schemas.microsoft.com/office/drawing/2014/main" id="{1ACD6B0C-B8C8-EF43-A83B-6F216E450138}"/>
              </a:ext>
            </a:extLst>
          </p:cNvPr>
          <p:cNvSpPr>
            <a:spLocks noGrp="1"/>
          </p:cNvSpPr>
          <p:nvPr>
            <p:ph idx="1"/>
          </p:nvPr>
        </p:nvSpPr>
        <p:spPr/>
        <p:txBody>
          <a:bodyPr>
            <a:normAutofit/>
          </a:bodyPr>
          <a:lstStyle/>
          <a:p>
            <a:r>
              <a:rPr lang="en-AU" dirty="0"/>
              <a:t>The AS Path is now tightly tied to the route object propagation path</a:t>
            </a:r>
          </a:p>
          <a:p>
            <a:r>
              <a:rPr lang="en-AU" dirty="0"/>
              <a:t>Attempts to manipulate this AS Path are now readily detectable</a:t>
            </a:r>
          </a:p>
        </p:txBody>
      </p:sp>
    </p:spTree>
    <p:extLst>
      <p:ext uri="{BB962C8B-B14F-4D97-AF65-F5344CB8AC3E}">
        <p14:creationId xmlns:p14="http://schemas.microsoft.com/office/powerpoint/2010/main" val="725621661"/>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C4333-84F3-6849-8D9C-BA987F7DB72C}"/>
              </a:ext>
            </a:extLst>
          </p:cNvPr>
          <p:cNvSpPr>
            <a:spLocks noGrp="1"/>
          </p:cNvSpPr>
          <p:nvPr>
            <p:ph type="title"/>
          </p:nvPr>
        </p:nvSpPr>
        <p:spPr/>
        <p:txBody>
          <a:bodyPr/>
          <a:lstStyle/>
          <a:p>
            <a:r>
              <a:rPr lang="en-AU" dirty="0"/>
              <a:t>BGPSEC and AS Path Protection</a:t>
            </a:r>
          </a:p>
        </p:txBody>
      </p:sp>
      <p:sp>
        <p:nvSpPr>
          <p:cNvPr id="3" name="Content Placeholder 2">
            <a:extLst>
              <a:ext uri="{FF2B5EF4-FFF2-40B4-BE49-F238E27FC236}">
                <a16:creationId xmlns:a16="http://schemas.microsoft.com/office/drawing/2014/main" id="{1ACD6B0C-B8C8-EF43-A83B-6F216E450138}"/>
              </a:ext>
            </a:extLst>
          </p:cNvPr>
          <p:cNvSpPr>
            <a:spLocks noGrp="1"/>
          </p:cNvSpPr>
          <p:nvPr>
            <p:ph idx="1"/>
          </p:nvPr>
        </p:nvSpPr>
        <p:spPr>
          <a:xfrm>
            <a:off x="443244" y="1063229"/>
            <a:ext cx="8352929" cy="3874293"/>
          </a:xfrm>
        </p:spPr>
        <p:txBody>
          <a:bodyPr>
            <a:normAutofit fontScale="77500" lnSpcReduction="20000"/>
          </a:bodyPr>
          <a:lstStyle/>
          <a:p>
            <a:pPr marL="0" indent="0">
              <a:buNone/>
            </a:pPr>
            <a:r>
              <a:rPr lang="en-AU" dirty="0"/>
              <a:t>BUT:</a:t>
            </a:r>
          </a:p>
          <a:p>
            <a:pPr lvl="1"/>
            <a:r>
              <a:rPr lang="en-AU" dirty="0"/>
              <a:t>Piecemeal partial deployment is not supported – protection is only afforded within “islands” of comprehensive deployment</a:t>
            </a:r>
          </a:p>
          <a:p>
            <a:pPr lvl="1"/>
            <a:endParaRPr lang="en-AU" dirty="0"/>
          </a:p>
          <a:p>
            <a:pPr lvl="1"/>
            <a:r>
              <a:rPr lang="en-AU" dirty="0"/>
              <a:t>Routers need to hold private keys and perform signing functions</a:t>
            </a:r>
          </a:p>
          <a:p>
            <a:pPr lvl="1"/>
            <a:endParaRPr lang="en-AU" dirty="0"/>
          </a:p>
          <a:p>
            <a:pPr lvl="1"/>
            <a:r>
              <a:rPr lang="en-AU" dirty="0"/>
              <a:t>Validating AS Path signature attributes can be computationally expensive as “detached filter list” validation model used in the Route Origin Validation implementation is not applicable to this form of Path validation</a:t>
            </a:r>
          </a:p>
          <a:p>
            <a:pPr lvl="1"/>
            <a:endParaRPr lang="en-AU" dirty="0"/>
          </a:p>
          <a:p>
            <a:pPr lvl="1"/>
            <a:r>
              <a:rPr lang="en-AU" dirty="0"/>
              <a:t>Protocol Correctness is not Policy Correctness – certain forms of route leaks are not readily detected in this framework</a:t>
            </a:r>
          </a:p>
          <a:p>
            <a:pPr lvl="1"/>
            <a:endParaRPr lang="en-AU" dirty="0"/>
          </a:p>
          <a:p>
            <a:r>
              <a:rPr lang="en-AU" dirty="0"/>
              <a:t>BGPSEC is </a:t>
            </a:r>
            <a:r>
              <a:rPr lang="en-AU" b="1" dirty="0"/>
              <a:t>highly unlikely</a:t>
            </a:r>
            <a:r>
              <a:rPr lang="en-AU" dirty="0"/>
              <a:t> to be deployed in the mainstream of the Internet’s eBGP space</a:t>
            </a:r>
          </a:p>
        </p:txBody>
      </p:sp>
    </p:spTree>
    <p:extLst>
      <p:ext uri="{BB962C8B-B14F-4D97-AF65-F5344CB8AC3E}">
        <p14:creationId xmlns:p14="http://schemas.microsoft.com/office/powerpoint/2010/main" val="346912204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E9250-87BC-2740-B386-B4784BF2E4F5}"/>
              </a:ext>
            </a:extLst>
          </p:cNvPr>
          <p:cNvSpPr>
            <a:spLocks noGrp="1"/>
          </p:cNvSpPr>
          <p:nvPr>
            <p:ph type="title"/>
          </p:nvPr>
        </p:nvSpPr>
        <p:spPr/>
        <p:txBody>
          <a:bodyPr/>
          <a:lstStyle/>
          <a:p>
            <a:r>
              <a:rPr lang="en-AU" dirty="0"/>
              <a:t>Other Approaches?</a:t>
            </a:r>
          </a:p>
        </p:txBody>
      </p:sp>
      <p:sp>
        <p:nvSpPr>
          <p:cNvPr id="3" name="Content Placeholder 2">
            <a:extLst>
              <a:ext uri="{FF2B5EF4-FFF2-40B4-BE49-F238E27FC236}">
                <a16:creationId xmlns:a16="http://schemas.microsoft.com/office/drawing/2014/main" id="{4CB77CA3-26E7-E24C-9A5E-C4576C4E1D02}"/>
              </a:ext>
            </a:extLst>
          </p:cNvPr>
          <p:cNvSpPr>
            <a:spLocks noGrp="1"/>
          </p:cNvSpPr>
          <p:nvPr>
            <p:ph idx="1"/>
          </p:nvPr>
        </p:nvSpPr>
        <p:spPr/>
        <p:txBody>
          <a:bodyPr>
            <a:normAutofit fontScale="70000" lnSpcReduction="20000"/>
          </a:bodyPr>
          <a:lstStyle/>
          <a:p>
            <a:pPr marL="0" indent="0">
              <a:buNone/>
            </a:pPr>
            <a:r>
              <a:rPr lang="en-AU" b="1" dirty="0"/>
              <a:t>Do nothing and rely on Origin Validation?</a:t>
            </a:r>
          </a:p>
          <a:p>
            <a:pPr marL="0" indent="0">
              <a:buNone/>
            </a:pPr>
            <a:endParaRPr lang="en-AU" dirty="0"/>
          </a:p>
          <a:p>
            <a:pPr marL="0" indent="0">
              <a:buNone/>
            </a:pPr>
            <a:r>
              <a:rPr lang="en-AU" dirty="0"/>
              <a:t>But Origin Validation is not enough</a:t>
            </a:r>
          </a:p>
          <a:p>
            <a:pPr marL="0" indent="0">
              <a:buNone/>
            </a:pPr>
            <a:endParaRPr lang="en-AU" dirty="0"/>
          </a:p>
          <a:p>
            <a:pPr lvl="1"/>
            <a:r>
              <a:rPr lang="en-AU" dirty="0"/>
              <a:t>There are differing views as to how much this “not enough” is deficient. </a:t>
            </a:r>
          </a:p>
          <a:p>
            <a:pPr lvl="1"/>
            <a:endParaRPr lang="en-AU" dirty="0"/>
          </a:p>
          <a:p>
            <a:pPr lvl="1"/>
            <a:r>
              <a:rPr lang="en-AU" dirty="0"/>
              <a:t>Some have made the case that a few basic assumptions about eBGP topology (PEER LOCK) and origin validation restricts the space of plausible synthetic AS Path constructs so as to make “not enough” more likely to be “good enough”.</a:t>
            </a:r>
          </a:p>
          <a:p>
            <a:pPr lvl="1"/>
            <a:endParaRPr lang="en-AU" dirty="0"/>
          </a:p>
          <a:p>
            <a:pPr lvl="1"/>
            <a:r>
              <a:rPr lang="en-AU" dirty="0"/>
              <a:t>Others (including me!) have made that case that Origin Validation without some reasonably robust AS Path protection is about as useful as wearing an armour plating made of wet lettuce leaves! </a:t>
            </a:r>
          </a:p>
          <a:p>
            <a:endParaRPr lang="en-AU" dirty="0"/>
          </a:p>
          <a:p>
            <a:r>
              <a:rPr lang="en-AU" dirty="0"/>
              <a:t>Are there other approaches somewhere between “do nothing” and BGPSEC? </a:t>
            </a:r>
          </a:p>
        </p:txBody>
      </p:sp>
    </p:spTree>
    <p:extLst>
      <p:ext uri="{BB962C8B-B14F-4D97-AF65-F5344CB8AC3E}">
        <p14:creationId xmlns:p14="http://schemas.microsoft.com/office/powerpoint/2010/main" val="1538354462"/>
      </p:ext>
    </p:extLst>
  </p:cSld>
  <p:clrMapOvr>
    <a:masterClrMapping/>
  </p:clrMapOvr>
  <p:transition spd="med"/>
</p:sld>
</file>

<file path=ppt/theme/theme1.xml><?xml version="1.0" encoding="utf-8"?>
<a:theme xmlns:a="http://schemas.openxmlformats.org/drawingml/2006/main" name="APNIC33PowerPointTemplateFinal">
  <a:themeElements>
    <a:clrScheme name="APNIC33PowerPointTemplateFinal">
      <a:dk1>
        <a:srgbClr val="000000"/>
      </a:dk1>
      <a:lt1>
        <a:srgbClr val="FFFFFF"/>
      </a:lt1>
      <a:dk2>
        <a:srgbClr val="A7A7A7"/>
      </a:dk2>
      <a:lt2>
        <a:srgbClr val="535353"/>
      </a:lt2>
      <a:accent1>
        <a:srgbClr val="004FBA"/>
      </a:accent1>
      <a:accent2>
        <a:srgbClr val="F27D0A"/>
      </a:accent2>
      <a:accent3>
        <a:srgbClr val="590F4A"/>
      </a:accent3>
      <a:accent4>
        <a:srgbClr val="166813"/>
      </a:accent4>
      <a:accent5>
        <a:srgbClr val="C40836"/>
      </a:accent5>
      <a:accent6>
        <a:srgbClr val="FFCF0A"/>
      </a:accent6>
      <a:hlink>
        <a:srgbClr val="0000FF"/>
      </a:hlink>
      <a:folHlink>
        <a:srgbClr val="FF00FF"/>
      </a:folHlink>
    </a:clrScheme>
    <a:fontScheme name="APNIC33PowerPointTemplateFinal">
      <a:majorFont>
        <a:latin typeface="Calibri"/>
        <a:ea typeface="Calibri"/>
        <a:cs typeface="Calibri"/>
      </a:majorFont>
      <a:minorFont>
        <a:latin typeface="Helvetica"/>
        <a:ea typeface="Helvetica"/>
        <a:cs typeface="Helvetica"/>
      </a:minorFont>
    </a:fontScheme>
    <a:fmtScheme name="APNIC33PowerPointTemplateFin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APNIC33PowerPointTemplateFinal">
  <a:themeElements>
    <a:clrScheme name="APNIC33PowerPointTemplateFinal">
      <a:dk1>
        <a:srgbClr val="000000"/>
      </a:dk1>
      <a:lt1>
        <a:srgbClr val="FFFFFF"/>
      </a:lt1>
      <a:dk2>
        <a:srgbClr val="A7A7A7"/>
      </a:dk2>
      <a:lt2>
        <a:srgbClr val="535353"/>
      </a:lt2>
      <a:accent1>
        <a:srgbClr val="004FBA"/>
      </a:accent1>
      <a:accent2>
        <a:srgbClr val="F27D0A"/>
      </a:accent2>
      <a:accent3>
        <a:srgbClr val="590F4A"/>
      </a:accent3>
      <a:accent4>
        <a:srgbClr val="166813"/>
      </a:accent4>
      <a:accent5>
        <a:srgbClr val="C40836"/>
      </a:accent5>
      <a:accent6>
        <a:srgbClr val="FFCF0A"/>
      </a:accent6>
      <a:hlink>
        <a:srgbClr val="0000FF"/>
      </a:hlink>
      <a:folHlink>
        <a:srgbClr val="FF00FF"/>
      </a:folHlink>
    </a:clrScheme>
    <a:fontScheme name="APNIC33PowerPointTemplateFinal">
      <a:majorFont>
        <a:latin typeface="Calibri"/>
        <a:ea typeface="Calibri"/>
        <a:cs typeface="Calibri"/>
      </a:majorFont>
      <a:minorFont>
        <a:latin typeface="Helvetica"/>
        <a:ea typeface="Helvetica"/>
        <a:cs typeface="Helvetica"/>
      </a:minorFont>
    </a:fontScheme>
    <a:fmtScheme name="APNIC33PowerPointTemplateFin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931AACE063D241B46B3DC5C07BA8B7" ma:contentTypeVersion="12" ma:contentTypeDescription="Create a new document." ma:contentTypeScope="" ma:versionID="9143bfd88752d4671ba6f333cb826e2b">
  <xsd:schema xmlns:xsd="http://www.w3.org/2001/XMLSchema" xmlns:xs="http://www.w3.org/2001/XMLSchema" xmlns:p="http://schemas.microsoft.com/office/2006/metadata/properties" xmlns:ns2="3aca21ad-443f-4e74-b301-f32116a9d1a4" xmlns:ns3="52337f47-1ee8-4d8a-8e13-f0ec0e135c4a" targetNamespace="http://schemas.microsoft.com/office/2006/metadata/properties" ma:root="true" ma:fieldsID="ed27590ccb189d972498d38bb49f03a6" ns2:_="" ns3:_="">
    <xsd:import namespace="3aca21ad-443f-4e74-b301-f32116a9d1a4"/>
    <xsd:import namespace="52337f47-1ee8-4d8a-8e13-f0ec0e135c4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ca21ad-443f-4e74-b301-f32116a9d1a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2337f47-1ee8-4d8a-8e13-f0ec0e135c4a"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MediaServic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5788F5-BB04-4306-895D-992B0B4E5AE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ca21ad-443f-4e74-b301-f32116a9d1a4"/>
    <ds:schemaRef ds:uri="52337f47-1ee8-4d8a-8e13-f0ec0e135c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4A15A38-EF73-4FD6-9968-E60E09489044}">
  <ds:schemaRefs>
    <ds:schemaRef ds:uri="http://schemas.microsoft.com/sharepoint/v3/contenttype/forms"/>
  </ds:schemaRefs>
</ds:datastoreItem>
</file>

<file path=customXml/itemProps3.xml><?xml version="1.0" encoding="utf-8"?>
<ds:datastoreItem xmlns:ds="http://schemas.openxmlformats.org/officeDocument/2006/customXml" ds:itemID="{8334F2DC-1E05-4D2A-AF51-62CB1A6B191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87</TotalTime>
  <Words>1491</Words>
  <Application>Microsoft Macintosh PowerPoint</Application>
  <PresentationFormat>On-screen Show (16:9)</PresentationFormat>
  <Paragraphs>247</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AhnbergHand</vt:lpstr>
      <vt:lpstr>Arial</vt:lpstr>
      <vt:lpstr>Calibri</vt:lpstr>
      <vt:lpstr>Helvetica</vt:lpstr>
      <vt:lpstr>Powderfinger Type</vt:lpstr>
      <vt:lpstr>APNIC33PowerPointTemplateFinal</vt:lpstr>
      <vt:lpstr>Routing Security: BGP and AS Path Validation</vt:lpstr>
      <vt:lpstr>When ROA Validation is not enough</vt:lpstr>
      <vt:lpstr>BGP and AS Path</vt:lpstr>
      <vt:lpstr>AS Path Meddling</vt:lpstr>
      <vt:lpstr>Protecting the AS Path Attribute</vt:lpstr>
      <vt:lpstr>BGPSEC and AS Path Protection</vt:lpstr>
      <vt:lpstr>BGPSEC and AS Path Protection</vt:lpstr>
      <vt:lpstr>BGPSEC and AS Path Protection</vt:lpstr>
      <vt:lpstr>Other Approaches?</vt:lpstr>
      <vt:lpstr>Cue: soBGP</vt:lpstr>
      <vt:lpstr>soBGP Example</vt:lpstr>
      <vt:lpstr>soBGP</vt:lpstr>
      <vt:lpstr>soBGP</vt:lpstr>
      <vt:lpstr>Routing: Path + Policy</vt:lpstr>
      <vt:lpstr>“Valley Free” Routing</vt:lpstr>
      <vt:lpstr>Valley Free Routing</vt:lpstr>
      <vt:lpstr>ASPA = sparse soBGP + Valley Free</vt:lpstr>
      <vt:lpstr>ASPA = sparse soBGP + Valley Free</vt:lpstr>
      <vt:lpstr>ASPA Example</vt:lpstr>
      <vt:lpstr>ASPA Example</vt:lpstr>
      <vt:lpstr>ASPA</vt:lpstr>
      <vt:lpstr>ASPA</vt:lpstr>
      <vt:lpstr>ASPA Status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for using this template</dc:title>
  <cp:lastModifiedBy>Geoff Huston</cp:lastModifiedBy>
  <cp:revision>15</cp:revision>
  <dcterms:modified xsi:type="dcterms:W3CDTF">2021-03-01T23:08:58Z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0x0101001C931AACE063D241B46B3DC5C07BA8B7</vt:lpwstr>
  </property>
</Properties>
</file>