
<file path=[Content_Types].xml><?xml version="1.0" encoding="utf-8"?>
<Types xmlns="http://schemas.openxmlformats.org/package/2006/content-types">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 id="2147483677" r:id="rId2"/>
    <p:sldMasterId id="2147483693" r:id="rId3"/>
  </p:sldMasterIdLst>
  <p:notesMasterIdLst>
    <p:notesMasterId r:id="rId28"/>
  </p:notesMasterIdLst>
  <p:handoutMasterIdLst>
    <p:handoutMasterId r:id="rId29"/>
  </p:handoutMasterIdLst>
  <p:sldIdLst>
    <p:sldId id="383" r:id="rId4"/>
    <p:sldId id="389" r:id="rId5"/>
    <p:sldId id="390" r:id="rId6"/>
    <p:sldId id="422" r:id="rId7"/>
    <p:sldId id="421" r:id="rId8"/>
    <p:sldId id="392" r:id="rId9"/>
    <p:sldId id="423" r:id="rId10"/>
    <p:sldId id="424" r:id="rId11"/>
    <p:sldId id="395" r:id="rId12"/>
    <p:sldId id="425" r:id="rId13"/>
    <p:sldId id="426" r:id="rId14"/>
    <p:sldId id="427" r:id="rId15"/>
    <p:sldId id="400" r:id="rId16"/>
    <p:sldId id="416" r:id="rId17"/>
    <p:sldId id="417" r:id="rId18"/>
    <p:sldId id="418" r:id="rId19"/>
    <p:sldId id="404" r:id="rId20"/>
    <p:sldId id="405" r:id="rId21"/>
    <p:sldId id="429" r:id="rId22"/>
    <p:sldId id="411" r:id="rId23"/>
    <p:sldId id="412" r:id="rId24"/>
    <p:sldId id="413" r:id="rId25"/>
    <p:sldId id="430" r:id="rId26"/>
    <p:sldId id="414" r:id="rId27"/>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92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C5C5C"/>
    <a:srgbClr val="C01B1C"/>
    <a:srgbClr val="C40836"/>
    <a:srgbClr val="590F4A"/>
    <a:srgbClr val="166813"/>
    <a:srgbClr val="004FBB"/>
    <a:srgbClr val="383838"/>
    <a:srgbClr val="00A2D7"/>
    <a:srgbClr val="FFCF00"/>
    <a:srgbClr val="F27D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412" autoAdjust="0"/>
    <p:restoredTop sz="94661" autoAdjust="0"/>
  </p:normalViewPr>
  <p:slideViewPr>
    <p:cSldViewPr>
      <p:cViewPr varScale="1">
        <p:scale>
          <a:sx n="198" d="100"/>
          <a:sy n="198" d="100"/>
        </p:scale>
        <p:origin x="192" y="600"/>
      </p:cViewPr>
      <p:guideLst>
        <p:guide orient="horz" pos="1620"/>
        <p:guide pos="2925"/>
      </p:guideLst>
    </p:cSldViewPr>
  </p:slideViewPr>
  <p:outlineViewPr>
    <p:cViewPr>
      <p:scale>
        <a:sx n="33" d="100"/>
        <a:sy n="33" d="100"/>
      </p:scale>
      <p:origin x="0" y="4984"/>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 Id="rId8"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686E606-A10F-224D-985D-2B96CE18CE37}" type="datetimeFigureOut">
              <a:rPr lang="en-US" smtClean="0"/>
              <a:pPr/>
              <a:t>2/26/18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7A98AA6-3752-434A-BDF7-58C9E8FDA662}" type="slidenum">
              <a:rPr lang="en-US" smtClean="0"/>
              <a:pPr/>
              <a:t>‹#›</a:t>
            </a:fld>
            <a:endParaRPr lang="en-US"/>
          </a:p>
        </p:txBody>
      </p:sp>
    </p:spTree>
    <p:extLst>
      <p:ext uri="{BB962C8B-B14F-4D97-AF65-F5344CB8AC3E}">
        <p14:creationId xmlns:p14="http://schemas.microsoft.com/office/powerpoint/2010/main" val="19601842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D0EEA6-3FE3-4FAA-B648-A79F7B237411}" type="datetimeFigureOut">
              <a:rPr lang="en-AU" smtClean="0"/>
              <a:pPr/>
              <a:t>26/2/18</a:t>
            </a:fld>
            <a:endParaRPr lang="en-AU"/>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760B50-68CE-4856-A7F5-953E39274F9E}" type="slidenum">
              <a:rPr lang="en-AU" smtClean="0"/>
              <a:pPr/>
              <a:t>‹#›</a:t>
            </a:fld>
            <a:endParaRPr lang="en-AU"/>
          </a:p>
        </p:txBody>
      </p:sp>
    </p:spTree>
    <p:extLst>
      <p:ext uri="{BB962C8B-B14F-4D97-AF65-F5344CB8AC3E}">
        <p14:creationId xmlns:p14="http://schemas.microsoft.com/office/powerpoint/2010/main" val="59940755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51760B50-68CE-4856-A7F5-953E39274F9E}" type="slidenum">
              <a:rPr lang="en-AU" smtClean="0"/>
              <a:pPr/>
              <a:t>1</a:t>
            </a:fld>
            <a:endParaRPr lang="en-AU"/>
          </a:p>
        </p:txBody>
      </p:sp>
    </p:spTree>
    <p:extLst>
      <p:ext uri="{BB962C8B-B14F-4D97-AF65-F5344CB8AC3E}">
        <p14:creationId xmlns:p14="http://schemas.microsoft.com/office/powerpoint/2010/main" val="27153248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It’s a bit like fires and the fire brigade</a:t>
            </a:r>
          </a:p>
          <a:p>
            <a:pPr lvl="1"/>
            <a:r>
              <a:rPr lang="en-AU" dirty="0"/>
              <a:t>We could insist that all buildings, clothes, machines, </a:t>
            </a:r>
            <a:r>
              <a:rPr lang="en-AU" dirty="0" err="1"/>
              <a:t>etc</a:t>
            </a:r>
            <a:r>
              <a:rPr lang="en-AU" dirty="0"/>
              <a:t> are built using non-flammable material</a:t>
            </a:r>
          </a:p>
          <a:p>
            <a:pPr lvl="2"/>
            <a:r>
              <a:rPr lang="en-AU" dirty="0"/>
              <a:t>But that’s unrealistic</a:t>
            </a:r>
          </a:p>
          <a:p>
            <a:pPr lvl="1"/>
            <a:r>
              <a:rPr lang="en-AU" dirty="0"/>
              <a:t>So we also maintain a fire brigade who are there to respond to fires and put them out</a:t>
            </a:r>
          </a:p>
          <a:p>
            <a:endParaRPr lang="en-AU" dirty="0"/>
          </a:p>
        </p:txBody>
      </p:sp>
      <p:sp>
        <p:nvSpPr>
          <p:cNvPr id="4" name="Slide Number Placeholder 3"/>
          <p:cNvSpPr>
            <a:spLocks noGrp="1"/>
          </p:cNvSpPr>
          <p:nvPr>
            <p:ph type="sldNum" sz="quarter" idx="10"/>
          </p:nvPr>
        </p:nvSpPr>
        <p:spPr/>
        <p:txBody>
          <a:bodyPr/>
          <a:lstStyle/>
          <a:p>
            <a:fld id="{51760B50-68CE-4856-A7F5-953E39274F9E}" type="slidenum">
              <a:rPr lang="en-AU" smtClean="0"/>
              <a:pPr/>
              <a:t>23</a:t>
            </a:fld>
            <a:endParaRPr lang="en-AU"/>
          </a:p>
        </p:txBody>
      </p:sp>
    </p:spTree>
    <p:extLst>
      <p:ext uri="{BB962C8B-B14F-4D97-AF65-F5344CB8AC3E}">
        <p14:creationId xmlns:p14="http://schemas.microsoft.com/office/powerpoint/2010/main" val="32347985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9552" y="497515"/>
            <a:ext cx="8208912" cy="1620179"/>
          </a:xfrm>
        </p:spPr>
        <p:txBody>
          <a:bodyPr>
            <a:normAutofit/>
          </a:bodyPr>
          <a:lstStyle>
            <a:lvl1pPr algn="l">
              <a:defRPr sz="5400">
                <a:solidFill>
                  <a:srgbClr val="000000"/>
                </a:solidFill>
              </a:defRPr>
            </a:lvl1pPr>
          </a:lstStyle>
          <a:p>
            <a:r>
              <a:rPr lang="en-AU" dirty="0"/>
              <a:t>Click to edit Master title style</a:t>
            </a:r>
          </a:p>
        </p:txBody>
      </p:sp>
      <p:sp>
        <p:nvSpPr>
          <p:cNvPr id="3" name="Subtitle 2"/>
          <p:cNvSpPr>
            <a:spLocks noGrp="1"/>
          </p:cNvSpPr>
          <p:nvPr>
            <p:ph type="subTitle" idx="1"/>
          </p:nvPr>
        </p:nvSpPr>
        <p:spPr>
          <a:xfrm>
            <a:off x="539552" y="2171700"/>
            <a:ext cx="8208912" cy="1314450"/>
          </a:xfrm>
        </p:spPr>
        <p:txBody>
          <a:bodyP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dirty="0"/>
              <a:t>Click to edit Master subtitle style</a:t>
            </a:r>
          </a:p>
        </p:txBody>
      </p:sp>
    </p:spTree>
    <p:extLst>
      <p:ext uri="{BB962C8B-B14F-4D97-AF65-F5344CB8AC3E}">
        <p14:creationId xmlns:p14="http://schemas.microsoft.com/office/powerpoint/2010/main" val="3383744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lour background title + conten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D799884C-756A-1343-825C-902DCF4F245A}" type="slidenum">
              <a:rPr lang="en-AU" kern="0" smtClean="0"/>
              <a:pPr/>
              <a:t>‹#›</a:t>
            </a:fld>
            <a:endParaRPr lang="en-AU" kern="0" dirty="0"/>
          </a:p>
        </p:txBody>
      </p:sp>
      <p:sp>
        <p:nvSpPr>
          <p:cNvPr id="6" name="Title 1"/>
          <p:cNvSpPr txBox="1">
            <a:spLocks/>
          </p:cNvSpPr>
          <p:nvPr userDrawn="1"/>
        </p:nvSpPr>
        <p:spPr>
          <a:xfrm>
            <a:off x="395536" y="205979"/>
            <a:ext cx="8352928" cy="857250"/>
          </a:xfrm>
          <a:prstGeom prst="rect">
            <a:avLst/>
          </a:prstGeom>
        </p:spPr>
        <p:txBody>
          <a:bodyPr vert="horz" lIns="0" tIns="0" rIns="0" bIns="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AU" sz="3600" b="1" i="0" u="none" strike="noStrike" kern="1200" cap="none" spc="0" normalizeH="0" baseline="0" noProof="0">
                <a:ln>
                  <a:noFill/>
                </a:ln>
                <a:solidFill>
                  <a:schemeClr val="tx1"/>
                </a:solidFill>
                <a:effectLst/>
                <a:uLnTx/>
                <a:uFillTx/>
                <a:latin typeface="+mj-lt"/>
                <a:ea typeface="+mj-ea"/>
                <a:cs typeface="+mj-cs"/>
              </a:rPr>
              <a:t>Click to edit Master title style</a:t>
            </a:r>
            <a:endParaRPr kumimoji="0" lang="en-AU" sz="3600" b="1" i="0" u="none" strike="noStrike" kern="1200" cap="none" spc="0" normalizeH="0" baseline="0" noProof="0" dirty="0">
              <a:ln>
                <a:noFill/>
              </a:ln>
              <a:solidFill>
                <a:schemeClr val="tx1"/>
              </a:solidFill>
              <a:effectLst/>
              <a:uLnTx/>
              <a:uFillTx/>
              <a:latin typeface="+mj-lt"/>
              <a:ea typeface="+mj-ea"/>
              <a:cs typeface="+mj-cs"/>
            </a:endParaRPr>
          </a:p>
        </p:txBody>
      </p:sp>
      <p:sp>
        <p:nvSpPr>
          <p:cNvPr id="9" name="Content Placeholder 2"/>
          <p:cNvSpPr>
            <a:spLocks noGrp="1"/>
          </p:cNvSpPr>
          <p:nvPr>
            <p:ph idx="1"/>
          </p:nvPr>
        </p:nvSpPr>
        <p:spPr>
          <a:xfrm>
            <a:off x="395536" y="1200151"/>
            <a:ext cx="8352928" cy="3423827"/>
          </a:xfrm>
        </p:spPr>
        <p:txBody>
          <a:bodyPr/>
          <a:lstStyle/>
          <a:p>
            <a:pPr lvl="0"/>
            <a:r>
              <a:rPr lang="en-AU" dirty="0"/>
              <a:t>Click to edit Master text styles</a:t>
            </a:r>
          </a:p>
          <a:p>
            <a:pPr lvl="1"/>
            <a:r>
              <a:rPr lang="en-AU" dirty="0"/>
              <a:t>Second level</a:t>
            </a:r>
          </a:p>
          <a:p>
            <a:pPr lvl="2"/>
            <a:r>
              <a:rPr lang="en-AU" dirty="0"/>
              <a:t>Third level</a:t>
            </a:r>
          </a:p>
          <a:p>
            <a:pPr lvl="3"/>
            <a:r>
              <a:rPr lang="en-AU" dirty="0"/>
              <a:t>Fourth level</a:t>
            </a:r>
          </a:p>
          <a:p>
            <a:pPr lvl="4"/>
            <a:r>
              <a:rPr lang="en-AU" dirty="0"/>
              <a:t>Fifth level</a:t>
            </a:r>
            <a:endParaRPr lang="en-US" dirty="0"/>
          </a:p>
        </p:txBody>
      </p:sp>
    </p:spTree>
    <p:extLst>
      <p:ext uri="{BB962C8B-B14F-4D97-AF65-F5344CB8AC3E}">
        <p14:creationId xmlns:p14="http://schemas.microsoft.com/office/powerpoint/2010/main" val="3721837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a:xfrm>
            <a:off x="8820472" y="4948014"/>
            <a:ext cx="288032" cy="162018"/>
          </a:xfrm>
          <a:prstGeom prst="rect">
            <a:avLst/>
          </a:prstGeom>
        </p:spPr>
        <p:txBody>
          <a:bodyPr lIns="0" tIns="0" rIns="0" bIns="0" anchor="b"/>
          <a:lstStyle>
            <a:lvl1pPr algn="r">
              <a:defRPr sz="800">
                <a:solidFill>
                  <a:srgbClr val="BFBFBF"/>
                </a:solidFill>
              </a:defRPr>
            </a:lvl1pPr>
          </a:lstStyle>
          <a:p>
            <a:fld id="{38B2A337-2C29-4402-A0A2-E290C184D5D3}" type="slidenum">
              <a:rPr lang="en-AU" kern="0" smtClean="0"/>
              <a:pPr/>
              <a:t>‹#›</a:t>
            </a:fld>
            <a:endParaRPr lang="en-AU" kern="0" dirty="0"/>
          </a:p>
        </p:txBody>
      </p:sp>
      <p:sp>
        <p:nvSpPr>
          <p:cNvPr id="5" name="Title 1"/>
          <p:cNvSpPr>
            <a:spLocks noGrp="1"/>
          </p:cNvSpPr>
          <p:nvPr>
            <p:ph type="title"/>
          </p:nvPr>
        </p:nvSpPr>
        <p:spPr>
          <a:xfrm>
            <a:off x="395536" y="205979"/>
            <a:ext cx="8352928" cy="857250"/>
          </a:xfrm>
        </p:spPr>
        <p:txBody>
          <a:bodyPr/>
          <a:lstStyle/>
          <a:p>
            <a:r>
              <a:rPr lang="en-AU"/>
              <a:t>Click to edit Master title style</a:t>
            </a:r>
            <a:endParaRPr lang="en-AU" dirty="0"/>
          </a:p>
        </p:txBody>
      </p:sp>
      <p:sp>
        <p:nvSpPr>
          <p:cNvPr id="6" name="Content Placeholder 2"/>
          <p:cNvSpPr>
            <a:spLocks noGrp="1"/>
          </p:cNvSpPr>
          <p:nvPr>
            <p:ph idx="1"/>
          </p:nvPr>
        </p:nvSpPr>
        <p:spPr>
          <a:xfrm>
            <a:off x="395536" y="1200151"/>
            <a:ext cx="8352928" cy="3423827"/>
          </a:xfrm>
        </p:spPr>
        <p:txBody>
          <a:bodyPr/>
          <a:lstStyle/>
          <a:p>
            <a:pPr lvl="0"/>
            <a:endParaRPr lang="en-AU" dirty="0"/>
          </a:p>
        </p:txBody>
      </p:sp>
    </p:spTree>
    <p:extLst>
      <p:ext uri="{BB962C8B-B14F-4D97-AF65-F5344CB8AC3E}">
        <p14:creationId xmlns:p14="http://schemas.microsoft.com/office/powerpoint/2010/main" val="14134799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5536" y="205979"/>
            <a:ext cx="8352928" cy="857250"/>
          </a:xfrm>
        </p:spPr>
        <p:txBody>
          <a:bodyPr/>
          <a:lstStyle/>
          <a:p>
            <a:r>
              <a:rPr lang="en-AU"/>
              <a:t>Click to edit Master title style</a:t>
            </a:r>
            <a:endParaRPr lang="en-AU" dirty="0"/>
          </a:p>
        </p:txBody>
      </p:sp>
      <p:sp>
        <p:nvSpPr>
          <p:cNvPr id="3" name="Content Placeholder 2"/>
          <p:cNvSpPr>
            <a:spLocks noGrp="1"/>
          </p:cNvSpPr>
          <p:nvPr>
            <p:ph sz="half" idx="1"/>
          </p:nvPr>
        </p:nvSpPr>
        <p:spPr>
          <a:xfrm>
            <a:off x="395536" y="1200151"/>
            <a:ext cx="4104456" cy="3423827"/>
          </a:xfrm>
        </p:spPr>
        <p:txBody>
          <a:bodyPr>
            <a:normAutofit/>
          </a:bodyPr>
          <a:lstStyle>
            <a:lvl1pPr>
              <a:defRPr sz="2000"/>
            </a:lvl1pPr>
            <a:lvl2pPr>
              <a:defRPr sz="1800"/>
            </a:lvl2pPr>
            <a:lvl3pPr>
              <a:defRPr sz="16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p:txBody>
      </p:sp>
      <p:sp>
        <p:nvSpPr>
          <p:cNvPr id="4" name="Content Placeholder 3"/>
          <p:cNvSpPr>
            <a:spLocks noGrp="1"/>
          </p:cNvSpPr>
          <p:nvPr>
            <p:ph sz="half" idx="2"/>
          </p:nvPr>
        </p:nvSpPr>
        <p:spPr>
          <a:xfrm>
            <a:off x="4572000" y="1200151"/>
            <a:ext cx="4176464" cy="3423827"/>
          </a:xfrm>
        </p:spPr>
        <p:txBody>
          <a:bodyPr>
            <a:normAutofit/>
          </a:bodyPr>
          <a:lstStyle>
            <a:lvl1pPr>
              <a:defRPr sz="2000"/>
            </a:lvl1pPr>
            <a:lvl2pPr>
              <a:defRPr sz="1800"/>
            </a:lvl2pPr>
            <a:lvl3pPr>
              <a:defRPr sz="16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p:txBody>
      </p:sp>
      <p:sp>
        <p:nvSpPr>
          <p:cNvPr id="9" name="Slide Number Placeholder 3"/>
          <p:cNvSpPr>
            <a:spLocks noGrp="1"/>
          </p:cNvSpPr>
          <p:nvPr>
            <p:ph type="sldNum" sz="quarter" idx="4"/>
          </p:nvPr>
        </p:nvSpPr>
        <p:spPr>
          <a:xfrm>
            <a:off x="8820472" y="4948014"/>
            <a:ext cx="288032" cy="162018"/>
          </a:xfrm>
          <a:prstGeom prst="rect">
            <a:avLst/>
          </a:prstGeom>
        </p:spPr>
        <p:txBody>
          <a:bodyPr lIns="0" tIns="0" rIns="0" bIns="0" anchor="b"/>
          <a:lstStyle>
            <a:lvl1pPr algn="r">
              <a:defRPr sz="800">
                <a:solidFill>
                  <a:srgbClr val="BFBFBF"/>
                </a:solidFill>
              </a:defRPr>
            </a:lvl1pPr>
          </a:lstStyle>
          <a:p>
            <a:fld id="{38B2A337-2C29-4402-A0A2-E290C184D5D3}" type="slidenum">
              <a:rPr lang="en-AU" kern="0" smtClean="0"/>
              <a:pPr/>
              <a:t>‹#›</a:t>
            </a:fld>
            <a:endParaRPr lang="en-AU" kern="0" dirty="0"/>
          </a:p>
        </p:txBody>
      </p:sp>
    </p:spTree>
    <p:extLst>
      <p:ext uri="{BB962C8B-B14F-4D97-AF65-F5344CB8AC3E}">
        <p14:creationId xmlns:p14="http://schemas.microsoft.com/office/powerpoint/2010/main" val="18088532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95536" y="205979"/>
            <a:ext cx="8352928" cy="857250"/>
          </a:xfrm>
        </p:spPr>
        <p:txBody>
          <a:bodyPr/>
          <a:lstStyle/>
          <a:p>
            <a:r>
              <a:rPr lang="en-AU"/>
              <a:t>Click to edit Master title style</a:t>
            </a:r>
            <a:endParaRPr lang="en-AU" dirty="0"/>
          </a:p>
        </p:txBody>
      </p:sp>
      <p:sp>
        <p:nvSpPr>
          <p:cNvPr id="7" name="Slide Number Placeholder 3"/>
          <p:cNvSpPr>
            <a:spLocks noGrp="1"/>
          </p:cNvSpPr>
          <p:nvPr>
            <p:ph type="sldNum" sz="quarter" idx="4"/>
          </p:nvPr>
        </p:nvSpPr>
        <p:spPr>
          <a:xfrm>
            <a:off x="8820472" y="4948014"/>
            <a:ext cx="288032" cy="162018"/>
          </a:xfrm>
          <a:prstGeom prst="rect">
            <a:avLst/>
          </a:prstGeom>
        </p:spPr>
        <p:txBody>
          <a:bodyPr lIns="0" tIns="0" rIns="0" bIns="0" anchor="b"/>
          <a:lstStyle>
            <a:lvl1pPr algn="r">
              <a:defRPr sz="800">
                <a:solidFill>
                  <a:srgbClr val="BFBFBF"/>
                </a:solidFill>
              </a:defRPr>
            </a:lvl1pPr>
          </a:lstStyle>
          <a:p>
            <a:fld id="{38B2A337-2C29-4402-A0A2-E290C184D5D3}" type="slidenum">
              <a:rPr lang="en-AU" kern="0" smtClean="0"/>
              <a:pPr/>
              <a:t>‹#›</a:t>
            </a:fld>
            <a:endParaRPr lang="en-AU" kern="0" dirty="0"/>
          </a:p>
        </p:txBody>
      </p:sp>
    </p:spTree>
    <p:extLst>
      <p:ext uri="{BB962C8B-B14F-4D97-AF65-F5344CB8AC3E}">
        <p14:creationId xmlns:p14="http://schemas.microsoft.com/office/powerpoint/2010/main" val="9940380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Slide Number Placeholder 3"/>
          <p:cNvSpPr>
            <a:spLocks noGrp="1"/>
          </p:cNvSpPr>
          <p:nvPr>
            <p:ph type="sldNum" sz="quarter" idx="4"/>
          </p:nvPr>
        </p:nvSpPr>
        <p:spPr>
          <a:xfrm>
            <a:off x="8820472" y="4948014"/>
            <a:ext cx="288032" cy="162018"/>
          </a:xfrm>
          <a:prstGeom prst="rect">
            <a:avLst/>
          </a:prstGeom>
        </p:spPr>
        <p:txBody>
          <a:bodyPr lIns="0" tIns="0" rIns="0" bIns="0" anchor="b"/>
          <a:lstStyle>
            <a:lvl1pPr algn="r">
              <a:defRPr sz="800">
                <a:solidFill>
                  <a:srgbClr val="BFBFBF"/>
                </a:solidFill>
              </a:defRPr>
            </a:lvl1pPr>
          </a:lstStyle>
          <a:p>
            <a:fld id="{38B2A337-2C29-4402-A0A2-E290C184D5D3}" type="slidenum">
              <a:rPr lang="en-AU" kern="0" smtClean="0"/>
              <a:pPr/>
              <a:t>‹#›</a:t>
            </a:fld>
            <a:endParaRPr lang="en-AU" kern="0" dirty="0"/>
          </a:p>
        </p:txBody>
      </p:sp>
    </p:spTree>
    <p:extLst>
      <p:ext uri="{BB962C8B-B14F-4D97-AF65-F5344CB8AC3E}">
        <p14:creationId xmlns:p14="http://schemas.microsoft.com/office/powerpoint/2010/main" val="20728924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3744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5536" y="205979"/>
            <a:ext cx="8352928" cy="857250"/>
          </a:xfrm>
        </p:spPr>
        <p:txBody>
          <a:bodyPr/>
          <a:lstStyle/>
          <a:p>
            <a:r>
              <a:rPr lang="en-AU" dirty="0"/>
              <a:t>Click to edit Master title style</a:t>
            </a:r>
          </a:p>
        </p:txBody>
      </p:sp>
      <p:sp>
        <p:nvSpPr>
          <p:cNvPr id="3" name="Content Placeholder 2"/>
          <p:cNvSpPr>
            <a:spLocks noGrp="1"/>
          </p:cNvSpPr>
          <p:nvPr>
            <p:ph idx="1"/>
          </p:nvPr>
        </p:nvSpPr>
        <p:spPr>
          <a:xfrm>
            <a:off x="395536" y="1200151"/>
            <a:ext cx="8352928" cy="3423827"/>
          </a:xfrm>
        </p:spPr>
        <p:txBody>
          <a:bodyPr/>
          <a:lstStyle/>
          <a:p>
            <a:pPr lvl="0"/>
            <a:r>
              <a:rPr lang="en-AU" dirty="0"/>
              <a:t>Click to edit Master text styles</a:t>
            </a:r>
          </a:p>
          <a:p>
            <a:pPr lvl="1"/>
            <a:r>
              <a:rPr lang="en-AU" dirty="0"/>
              <a:t>Second level</a:t>
            </a:r>
          </a:p>
          <a:p>
            <a:pPr lvl="2"/>
            <a:r>
              <a:rPr lang="en-AU" dirty="0"/>
              <a:t>Third level</a:t>
            </a:r>
          </a:p>
        </p:txBody>
      </p:sp>
      <p:sp>
        <p:nvSpPr>
          <p:cNvPr id="8" name="Slide Number Placeholder 3"/>
          <p:cNvSpPr>
            <a:spLocks noGrp="1"/>
          </p:cNvSpPr>
          <p:nvPr>
            <p:ph type="sldNum" sz="quarter" idx="4"/>
          </p:nvPr>
        </p:nvSpPr>
        <p:spPr>
          <a:xfrm>
            <a:off x="8820472" y="4948014"/>
            <a:ext cx="288032" cy="162018"/>
          </a:xfrm>
          <a:prstGeom prst="rect">
            <a:avLst/>
          </a:prstGeom>
        </p:spPr>
        <p:txBody>
          <a:bodyPr lIns="0" tIns="0" rIns="0" bIns="0" anchor="b"/>
          <a:lstStyle>
            <a:lvl1pPr algn="r">
              <a:defRPr sz="800">
                <a:solidFill>
                  <a:srgbClr val="BFBFBF"/>
                </a:solidFill>
              </a:defRPr>
            </a:lvl1pPr>
          </a:lstStyle>
          <a:p>
            <a:fld id="{38B2A337-2C29-4402-A0A2-E290C184D5D3}" type="slidenum">
              <a:rPr lang="en-AU" kern="0" smtClean="0"/>
              <a:pPr/>
              <a:t>‹#›</a:t>
            </a:fld>
            <a:endParaRPr lang="en-AU" kern="0" dirty="0"/>
          </a:p>
        </p:txBody>
      </p:sp>
    </p:spTree>
    <p:extLst>
      <p:ext uri="{BB962C8B-B14F-4D97-AF65-F5344CB8AC3E}">
        <p14:creationId xmlns:p14="http://schemas.microsoft.com/office/powerpoint/2010/main" val="2374650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lour background title + conten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D799884C-756A-1343-825C-902DCF4F245A}" type="slidenum">
              <a:rPr lang="en-AU" kern="0" smtClean="0"/>
              <a:pPr/>
              <a:t>‹#›</a:t>
            </a:fld>
            <a:endParaRPr lang="en-AU" kern="0" dirty="0"/>
          </a:p>
        </p:txBody>
      </p:sp>
      <p:sp>
        <p:nvSpPr>
          <p:cNvPr id="6" name="Title 1"/>
          <p:cNvSpPr txBox="1">
            <a:spLocks/>
          </p:cNvSpPr>
          <p:nvPr userDrawn="1"/>
        </p:nvSpPr>
        <p:spPr>
          <a:xfrm>
            <a:off x="395536" y="205979"/>
            <a:ext cx="8352928" cy="857250"/>
          </a:xfrm>
          <a:prstGeom prst="rect">
            <a:avLst/>
          </a:prstGeom>
        </p:spPr>
        <p:txBody>
          <a:bodyPr vert="horz" lIns="0" tIns="0" rIns="0" bIns="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AU" sz="3600" b="1" i="0" u="none" strike="noStrike" kern="1200" cap="none" spc="0" normalizeH="0" baseline="0" noProof="0">
                <a:ln>
                  <a:noFill/>
                </a:ln>
                <a:solidFill>
                  <a:schemeClr val="tx1"/>
                </a:solidFill>
                <a:effectLst/>
                <a:uLnTx/>
                <a:uFillTx/>
                <a:latin typeface="+mj-lt"/>
                <a:ea typeface="+mj-ea"/>
                <a:cs typeface="+mj-cs"/>
              </a:rPr>
              <a:t>Click to edit Master title style</a:t>
            </a:r>
            <a:endParaRPr kumimoji="0" lang="en-AU" sz="3600" b="1" i="0" u="none" strike="noStrike" kern="1200" cap="none" spc="0" normalizeH="0" baseline="0" noProof="0" dirty="0">
              <a:ln>
                <a:noFill/>
              </a:ln>
              <a:solidFill>
                <a:schemeClr val="tx1"/>
              </a:solidFill>
              <a:effectLst/>
              <a:uLnTx/>
              <a:uFillTx/>
              <a:latin typeface="+mj-lt"/>
              <a:ea typeface="+mj-ea"/>
              <a:cs typeface="+mj-cs"/>
            </a:endParaRPr>
          </a:p>
        </p:txBody>
      </p:sp>
      <p:sp>
        <p:nvSpPr>
          <p:cNvPr id="9" name="Content Placeholder 2"/>
          <p:cNvSpPr>
            <a:spLocks noGrp="1"/>
          </p:cNvSpPr>
          <p:nvPr>
            <p:ph idx="1"/>
          </p:nvPr>
        </p:nvSpPr>
        <p:spPr>
          <a:xfrm>
            <a:off x="395536" y="1200151"/>
            <a:ext cx="8352928" cy="3423827"/>
          </a:xfrm>
        </p:spPr>
        <p:txBody>
          <a:bodyPr/>
          <a:lstStyle/>
          <a:p>
            <a:pPr lvl="0"/>
            <a:r>
              <a:rPr lang="en-AU" dirty="0"/>
              <a:t>Click to edit Master text styles</a:t>
            </a:r>
          </a:p>
          <a:p>
            <a:pPr lvl="1"/>
            <a:r>
              <a:rPr lang="en-AU" dirty="0"/>
              <a:t>Second level</a:t>
            </a:r>
          </a:p>
          <a:p>
            <a:pPr lvl="2"/>
            <a:r>
              <a:rPr lang="en-AU" dirty="0"/>
              <a:t>Third level</a:t>
            </a:r>
          </a:p>
          <a:p>
            <a:pPr lvl="3"/>
            <a:r>
              <a:rPr lang="en-AU" dirty="0"/>
              <a:t>Fourth level</a:t>
            </a:r>
          </a:p>
          <a:p>
            <a:pPr lvl="4"/>
            <a:r>
              <a:rPr lang="en-AU" dirty="0"/>
              <a:t>Fifth level</a:t>
            </a:r>
            <a:endParaRPr lang="en-US" dirty="0"/>
          </a:p>
        </p:txBody>
      </p:sp>
    </p:spTree>
    <p:extLst>
      <p:ext uri="{BB962C8B-B14F-4D97-AF65-F5344CB8AC3E}">
        <p14:creationId xmlns:p14="http://schemas.microsoft.com/office/powerpoint/2010/main" val="3721837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a:xfrm>
            <a:off x="8820472" y="4948014"/>
            <a:ext cx="288032" cy="162018"/>
          </a:xfrm>
          <a:prstGeom prst="rect">
            <a:avLst/>
          </a:prstGeom>
        </p:spPr>
        <p:txBody>
          <a:bodyPr lIns="0" tIns="0" rIns="0" bIns="0" anchor="b"/>
          <a:lstStyle>
            <a:lvl1pPr algn="r">
              <a:defRPr sz="800">
                <a:solidFill>
                  <a:srgbClr val="BFBFBF"/>
                </a:solidFill>
              </a:defRPr>
            </a:lvl1pPr>
          </a:lstStyle>
          <a:p>
            <a:fld id="{38B2A337-2C29-4402-A0A2-E290C184D5D3}" type="slidenum">
              <a:rPr lang="en-AU" kern="0" smtClean="0"/>
              <a:pPr/>
              <a:t>‹#›</a:t>
            </a:fld>
            <a:endParaRPr lang="en-AU" kern="0" dirty="0"/>
          </a:p>
        </p:txBody>
      </p:sp>
      <p:sp>
        <p:nvSpPr>
          <p:cNvPr id="5" name="Title 1"/>
          <p:cNvSpPr>
            <a:spLocks noGrp="1"/>
          </p:cNvSpPr>
          <p:nvPr>
            <p:ph type="title"/>
          </p:nvPr>
        </p:nvSpPr>
        <p:spPr>
          <a:xfrm>
            <a:off x="395536" y="205979"/>
            <a:ext cx="8352928" cy="857250"/>
          </a:xfrm>
        </p:spPr>
        <p:txBody>
          <a:bodyPr/>
          <a:lstStyle/>
          <a:p>
            <a:r>
              <a:rPr lang="en-AU"/>
              <a:t>Click to edit Master title style</a:t>
            </a:r>
            <a:endParaRPr lang="en-AU" dirty="0"/>
          </a:p>
        </p:txBody>
      </p:sp>
      <p:sp>
        <p:nvSpPr>
          <p:cNvPr id="6" name="Content Placeholder 2"/>
          <p:cNvSpPr>
            <a:spLocks noGrp="1"/>
          </p:cNvSpPr>
          <p:nvPr>
            <p:ph idx="1"/>
          </p:nvPr>
        </p:nvSpPr>
        <p:spPr>
          <a:xfrm>
            <a:off x="395536" y="1200151"/>
            <a:ext cx="8352928" cy="3423827"/>
          </a:xfrm>
        </p:spPr>
        <p:txBody>
          <a:bodyPr/>
          <a:lstStyle/>
          <a:p>
            <a:pPr lvl="0"/>
            <a:endParaRPr lang="en-AU" dirty="0"/>
          </a:p>
        </p:txBody>
      </p:sp>
    </p:spTree>
    <p:extLst>
      <p:ext uri="{BB962C8B-B14F-4D97-AF65-F5344CB8AC3E}">
        <p14:creationId xmlns:p14="http://schemas.microsoft.com/office/powerpoint/2010/main" val="1413479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5536" y="205979"/>
            <a:ext cx="8352928" cy="857250"/>
          </a:xfrm>
        </p:spPr>
        <p:txBody>
          <a:bodyPr/>
          <a:lstStyle/>
          <a:p>
            <a:r>
              <a:rPr lang="en-AU"/>
              <a:t>Click to edit Master title style</a:t>
            </a:r>
            <a:endParaRPr lang="en-AU" dirty="0"/>
          </a:p>
        </p:txBody>
      </p:sp>
      <p:sp>
        <p:nvSpPr>
          <p:cNvPr id="3" name="Content Placeholder 2"/>
          <p:cNvSpPr>
            <a:spLocks noGrp="1"/>
          </p:cNvSpPr>
          <p:nvPr>
            <p:ph sz="half" idx="1"/>
          </p:nvPr>
        </p:nvSpPr>
        <p:spPr>
          <a:xfrm>
            <a:off x="395536" y="1200151"/>
            <a:ext cx="4104456" cy="3423827"/>
          </a:xfrm>
        </p:spPr>
        <p:txBody>
          <a:bodyPr>
            <a:normAutofit/>
          </a:bodyPr>
          <a:lstStyle>
            <a:lvl1pPr>
              <a:defRPr sz="2000"/>
            </a:lvl1pPr>
            <a:lvl2pPr>
              <a:defRPr sz="1800"/>
            </a:lvl2pPr>
            <a:lvl3pPr>
              <a:defRPr sz="16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p:txBody>
      </p:sp>
      <p:sp>
        <p:nvSpPr>
          <p:cNvPr id="4" name="Content Placeholder 3"/>
          <p:cNvSpPr>
            <a:spLocks noGrp="1"/>
          </p:cNvSpPr>
          <p:nvPr>
            <p:ph sz="half" idx="2"/>
          </p:nvPr>
        </p:nvSpPr>
        <p:spPr>
          <a:xfrm>
            <a:off x="4572000" y="1200151"/>
            <a:ext cx="4176464" cy="3423827"/>
          </a:xfrm>
        </p:spPr>
        <p:txBody>
          <a:bodyPr>
            <a:normAutofit/>
          </a:bodyPr>
          <a:lstStyle>
            <a:lvl1pPr>
              <a:defRPr sz="2000"/>
            </a:lvl1pPr>
            <a:lvl2pPr>
              <a:defRPr sz="1800"/>
            </a:lvl2pPr>
            <a:lvl3pPr>
              <a:defRPr sz="16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p:txBody>
      </p:sp>
      <p:sp>
        <p:nvSpPr>
          <p:cNvPr id="9" name="Slide Number Placeholder 3"/>
          <p:cNvSpPr>
            <a:spLocks noGrp="1"/>
          </p:cNvSpPr>
          <p:nvPr>
            <p:ph type="sldNum" sz="quarter" idx="4"/>
          </p:nvPr>
        </p:nvSpPr>
        <p:spPr>
          <a:xfrm>
            <a:off x="8820472" y="4948014"/>
            <a:ext cx="288032" cy="162018"/>
          </a:xfrm>
          <a:prstGeom prst="rect">
            <a:avLst/>
          </a:prstGeom>
        </p:spPr>
        <p:txBody>
          <a:bodyPr lIns="0" tIns="0" rIns="0" bIns="0" anchor="b"/>
          <a:lstStyle>
            <a:lvl1pPr algn="r">
              <a:defRPr sz="800">
                <a:solidFill>
                  <a:srgbClr val="BFBFBF"/>
                </a:solidFill>
              </a:defRPr>
            </a:lvl1pPr>
          </a:lstStyle>
          <a:p>
            <a:fld id="{38B2A337-2C29-4402-A0A2-E290C184D5D3}" type="slidenum">
              <a:rPr lang="en-AU" kern="0" smtClean="0"/>
              <a:pPr/>
              <a:t>‹#›</a:t>
            </a:fld>
            <a:endParaRPr lang="en-AU" kern="0" dirty="0"/>
          </a:p>
        </p:txBody>
      </p:sp>
    </p:spTree>
    <p:extLst>
      <p:ext uri="{BB962C8B-B14F-4D97-AF65-F5344CB8AC3E}">
        <p14:creationId xmlns:p14="http://schemas.microsoft.com/office/powerpoint/2010/main" val="1808853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95536" y="205979"/>
            <a:ext cx="8352928" cy="857250"/>
          </a:xfrm>
        </p:spPr>
        <p:txBody>
          <a:bodyPr/>
          <a:lstStyle/>
          <a:p>
            <a:r>
              <a:rPr lang="en-AU"/>
              <a:t>Click to edit Master title style</a:t>
            </a:r>
            <a:endParaRPr lang="en-AU" dirty="0"/>
          </a:p>
        </p:txBody>
      </p:sp>
      <p:sp>
        <p:nvSpPr>
          <p:cNvPr id="7" name="Slide Number Placeholder 3"/>
          <p:cNvSpPr>
            <a:spLocks noGrp="1"/>
          </p:cNvSpPr>
          <p:nvPr>
            <p:ph type="sldNum" sz="quarter" idx="4"/>
          </p:nvPr>
        </p:nvSpPr>
        <p:spPr>
          <a:xfrm>
            <a:off x="8820472" y="4948014"/>
            <a:ext cx="288032" cy="162018"/>
          </a:xfrm>
          <a:prstGeom prst="rect">
            <a:avLst/>
          </a:prstGeom>
        </p:spPr>
        <p:txBody>
          <a:bodyPr lIns="0" tIns="0" rIns="0" bIns="0" anchor="b"/>
          <a:lstStyle>
            <a:lvl1pPr algn="r">
              <a:defRPr sz="800">
                <a:solidFill>
                  <a:srgbClr val="BFBFBF"/>
                </a:solidFill>
              </a:defRPr>
            </a:lvl1pPr>
          </a:lstStyle>
          <a:p>
            <a:fld id="{38B2A337-2C29-4402-A0A2-E290C184D5D3}" type="slidenum">
              <a:rPr lang="en-AU" kern="0" smtClean="0"/>
              <a:pPr/>
              <a:t>‹#›</a:t>
            </a:fld>
            <a:endParaRPr lang="en-AU" kern="0" dirty="0"/>
          </a:p>
        </p:txBody>
      </p:sp>
    </p:spTree>
    <p:extLst>
      <p:ext uri="{BB962C8B-B14F-4D97-AF65-F5344CB8AC3E}">
        <p14:creationId xmlns:p14="http://schemas.microsoft.com/office/powerpoint/2010/main" val="994038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Slide Number Placeholder 3"/>
          <p:cNvSpPr>
            <a:spLocks noGrp="1"/>
          </p:cNvSpPr>
          <p:nvPr>
            <p:ph type="sldNum" sz="quarter" idx="4"/>
          </p:nvPr>
        </p:nvSpPr>
        <p:spPr>
          <a:xfrm>
            <a:off x="8820472" y="4948014"/>
            <a:ext cx="288032" cy="162018"/>
          </a:xfrm>
          <a:prstGeom prst="rect">
            <a:avLst/>
          </a:prstGeom>
        </p:spPr>
        <p:txBody>
          <a:bodyPr lIns="0" tIns="0" rIns="0" bIns="0" anchor="b"/>
          <a:lstStyle>
            <a:lvl1pPr algn="r">
              <a:defRPr sz="800">
                <a:solidFill>
                  <a:srgbClr val="BFBFBF"/>
                </a:solidFill>
              </a:defRPr>
            </a:lvl1pPr>
          </a:lstStyle>
          <a:p>
            <a:fld id="{38B2A337-2C29-4402-A0A2-E290C184D5D3}" type="slidenum">
              <a:rPr lang="en-AU" kern="0" smtClean="0"/>
              <a:pPr/>
              <a:t>‹#›</a:t>
            </a:fld>
            <a:endParaRPr lang="en-AU" kern="0" dirty="0"/>
          </a:p>
        </p:txBody>
      </p:sp>
    </p:spTree>
    <p:extLst>
      <p:ext uri="{BB962C8B-B14F-4D97-AF65-F5344CB8AC3E}">
        <p14:creationId xmlns:p14="http://schemas.microsoft.com/office/powerpoint/2010/main" val="2072892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9552" y="497515"/>
            <a:ext cx="8208912" cy="1620179"/>
          </a:xfrm>
        </p:spPr>
        <p:txBody>
          <a:bodyPr>
            <a:normAutofit/>
          </a:bodyPr>
          <a:lstStyle>
            <a:lvl1pPr algn="l">
              <a:defRPr sz="5400">
                <a:solidFill>
                  <a:srgbClr val="000000"/>
                </a:solidFill>
              </a:defRPr>
            </a:lvl1pPr>
          </a:lstStyle>
          <a:p>
            <a:r>
              <a:rPr lang="en-AU" dirty="0"/>
              <a:t>Click to edit Master title style</a:t>
            </a:r>
          </a:p>
        </p:txBody>
      </p:sp>
      <p:sp>
        <p:nvSpPr>
          <p:cNvPr id="3" name="Subtitle 2"/>
          <p:cNvSpPr>
            <a:spLocks noGrp="1"/>
          </p:cNvSpPr>
          <p:nvPr>
            <p:ph type="subTitle" idx="1"/>
          </p:nvPr>
        </p:nvSpPr>
        <p:spPr>
          <a:xfrm>
            <a:off x="539552" y="2171700"/>
            <a:ext cx="8208912" cy="1314450"/>
          </a:xfrm>
        </p:spPr>
        <p:txBody>
          <a:bodyP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dirty="0"/>
              <a:t>Click to edit Master subtitle style</a:t>
            </a:r>
          </a:p>
        </p:txBody>
      </p:sp>
    </p:spTree>
    <p:extLst>
      <p:ext uri="{BB962C8B-B14F-4D97-AF65-F5344CB8AC3E}">
        <p14:creationId xmlns:p14="http://schemas.microsoft.com/office/powerpoint/2010/main" val="33837449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5536" y="205979"/>
            <a:ext cx="8352928" cy="857250"/>
          </a:xfrm>
        </p:spPr>
        <p:txBody>
          <a:bodyPr/>
          <a:lstStyle/>
          <a:p>
            <a:r>
              <a:rPr lang="en-AU"/>
              <a:t>Click to edit Master title style</a:t>
            </a:r>
            <a:endParaRPr lang="en-AU" dirty="0"/>
          </a:p>
        </p:txBody>
      </p:sp>
      <p:sp>
        <p:nvSpPr>
          <p:cNvPr id="3" name="Content Placeholder 2"/>
          <p:cNvSpPr>
            <a:spLocks noGrp="1"/>
          </p:cNvSpPr>
          <p:nvPr>
            <p:ph idx="1"/>
          </p:nvPr>
        </p:nvSpPr>
        <p:spPr>
          <a:xfrm>
            <a:off x="395536" y="1200151"/>
            <a:ext cx="8352928" cy="3423827"/>
          </a:xfrm>
        </p:spPr>
        <p:txBody>
          <a:bodyPr/>
          <a:lstStyle/>
          <a:p>
            <a:pPr lvl="0"/>
            <a:r>
              <a:rPr lang="en-AU" dirty="0"/>
              <a:t>Click to edit Master text styles</a:t>
            </a:r>
          </a:p>
          <a:p>
            <a:pPr lvl="1"/>
            <a:r>
              <a:rPr lang="en-AU" dirty="0"/>
              <a:t>Second level</a:t>
            </a:r>
          </a:p>
          <a:p>
            <a:pPr lvl="2"/>
            <a:r>
              <a:rPr lang="en-AU" dirty="0"/>
              <a:t>Third level</a:t>
            </a:r>
          </a:p>
        </p:txBody>
      </p:sp>
      <p:sp>
        <p:nvSpPr>
          <p:cNvPr id="8" name="Slide Number Placeholder 3"/>
          <p:cNvSpPr>
            <a:spLocks noGrp="1"/>
          </p:cNvSpPr>
          <p:nvPr>
            <p:ph type="sldNum" sz="quarter" idx="4"/>
          </p:nvPr>
        </p:nvSpPr>
        <p:spPr>
          <a:xfrm>
            <a:off x="8820472" y="4948014"/>
            <a:ext cx="288032" cy="162018"/>
          </a:xfrm>
          <a:prstGeom prst="rect">
            <a:avLst/>
          </a:prstGeom>
        </p:spPr>
        <p:txBody>
          <a:bodyPr lIns="0" tIns="0" rIns="0" bIns="0" anchor="b"/>
          <a:lstStyle>
            <a:lvl1pPr algn="r">
              <a:defRPr sz="800">
                <a:solidFill>
                  <a:srgbClr val="BFBFBF"/>
                </a:solidFill>
              </a:defRPr>
            </a:lvl1pPr>
          </a:lstStyle>
          <a:p>
            <a:fld id="{38B2A337-2C29-4402-A0A2-E290C184D5D3}" type="slidenum">
              <a:rPr lang="en-AU" kern="0" smtClean="0"/>
              <a:pPr/>
              <a:t>‹#›</a:t>
            </a:fld>
            <a:endParaRPr lang="en-AU" kern="0" dirty="0"/>
          </a:p>
        </p:txBody>
      </p:sp>
    </p:spTree>
    <p:extLst>
      <p:ext uri="{BB962C8B-B14F-4D97-AF65-F5344CB8AC3E}">
        <p14:creationId xmlns:p14="http://schemas.microsoft.com/office/powerpoint/2010/main" val="2374650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 Id="rId9" Type="http://schemas.openxmlformats.org/officeDocument/2006/relationships/image" Target="../media/image2.emf"/></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theme" Target="../theme/theme3.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453" y="51470"/>
            <a:ext cx="9161995" cy="5151714"/>
          </a:xfrm>
          <a:prstGeom prst="rect">
            <a:avLst/>
          </a:prstGeom>
        </p:spPr>
      </p:pic>
      <p:sp>
        <p:nvSpPr>
          <p:cNvPr id="2" name="Title Placeholder 1"/>
          <p:cNvSpPr>
            <a:spLocks noGrp="1"/>
          </p:cNvSpPr>
          <p:nvPr>
            <p:ph type="title"/>
          </p:nvPr>
        </p:nvSpPr>
        <p:spPr>
          <a:xfrm>
            <a:off x="395536" y="205979"/>
            <a:ext cx="8352928" cy="857250"/>
          </a:xfrm>
          <a:prstGeom prst="rect">
            <a:avLst/>
          </a:prstGeom>
        </p:spPr>
        <p:txBody>
          <a:bodyPr vert="horz" lIns="0" tIns="0" rIns="0" bIns="0" rtlCol="0" anchor="ctr">
            <a:normAutofit/>
          </a:bodyPr>
          <a:lstStyle/>
          <a:p>
            <a:r>
              <a:rPr lang="en-AU" dirty="0"/>
              <a:t>Click to edit Master title style</a:t>
            </a:r>
          </a:p>
        </p:txBody>
      </p:sp>
      <p:sp>
        <p:nvSpPr>
          <p:cNvPr id="3" name="Text Placeholder 2"/>
          <p:cNvSpPr>
            <a:spLocks noGrp="1"/>
          </p:cNvSpPr>
          <p:nvPr>
            <p:ph type="body" idx="1"/>
          </p:nvPr>
        </p:nvSpPr>
        <p:spPr>
          <a:xfrm>
            <a:off x="395536" y="1200151"/>
            <a:ext cx="8352928" cy="3423827"/>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p:txBody>
      </p:sp>
      <p:sp>
        <p:nvSpPr>
          <p:cNvPr id="15" name="Slide Number Placeholder 3"/>
          <p:cNvSpPr>
            <a:spLocks noGrp="1"/>
          </p:cNvSpPr>
          <p:nvPr>
            <p:ph type="sldNum" sz="quarter" idx="4"/>
          </p:nvPr>
        </p:nvSpPr>
        <p:spPr>
          <a:xfrm>
            <a:off x="8835206" y="4968848"/>
            <a:ext cx="288032" cy="162018"/>
          </a:xfrm>
          <a:prstGeom prst="rect">
            <a:avLst/>
          </a:prstGeom>
        </p:spPr>
        <p:txBody>
          <a:bodyPr lIns="0" tIns="0" rIns="0" bIns="0" anchor="b"/>
          <a:lstStyle>
            <a:lvl1pPr algn="r">
              <a:defRPr sz="800">
                <a:solidFill>
                  <a:schemeClr val="bg1">
                    <a:lumMod val="75000"/>
                  </a:schemeClr>
                </a:solidFill>
              </a:defRPr>
            </a:lvl1pPr>
          </a:lstStyle>
          <a:p>
            <a:fld id="{D799884C-756A-1343-825C-902DCF4F245A}" type="slidenum">
              <a:rPr lang="en-AU" kern="0" smtClean="0"/>
              <a:pPr/>
              <a:t>‹#›</a:t>
            </a:fld>
            <a:endParaRPr lang="en-AU" kern="0" dirty="0"/>
          </a:p>
        </p:txBody>
      </p:sp>
    </p:spTree>
    <p:extLst>
      <p:ext uri="{BB962C8B-B14F-4D97-AF65-F5344CB8AC3E}">
        <p14:creationId xmlns:p14="http://schemas.microsoft.com/office/powerpoint/2010/main" val="3025789435"/>
      </p:ext>
    </p:extLst>
  </p:cSld>
  <p:clrMap bg1="lt1" tx1="dk1" bg2="lt2" tx2="dk2" accent1="accent1" accent2="accent2" accent3="accent3" accent4="accent4" accent5="accent5" accent6="accent6" hlink="hlink" folHlink="folHlink"/>
  <p:sldLayoutIdLst>
    <p:sldLayoutId id="2147483665" r:id="rId1"/>
    <p:sldLayoutId id="2147483667" r:id="rId2"/>
    <p:sldLayoutId id="2147483676" r:id="rId3"/>
    <p:sldLayoutId id="2147483668" r:id="rId4"/>
    <p:sldLayoutId id="2147483672" r:id="rId5"/>
    <p:sldLayoutId id="2147483674" r:id="rId6"/>
    <p:sldLayoutId id="2147483675" r:id="rId7"/>
  </p:sldLayoutIdLst>
  <p:hf hdr="0" ftr="0" dt="0"/>
  <p:txStyles>
    <p:titleStyle>
      <a:lvl1pPr algn="l" defTabSz="914400" rtl="0" eaLnBrk="1" latinLnBrk="0" hangingPunct="1">
        <a:spcBef>
          <a:spcPct val="0"/>
        </a:spcBef>
        <a:buNone/>
        <a:defRPr sz="3600" b="1" kern="1200">
          <a:solidFill>
            <a:schemeClr val="tx1"/>
          </a:solidFill>
          <a:latin typeface="+mj-lt"/>
          <a:ea typeface="+mj-ea"/>
          <a:cs typeface="+mj-cs"/>
        </a:defRPr>
      </a:lvl1pPr>
    </p:titleStyle>
    <p:bodyStyle>
      <a:lvl1pPr marL="266700" indent="-266700" algn="l" defTabSz="914400" rtl="0" eaLnBrk="1" latinLnBrk="0" hangingPunct="1">
        <a:spcBef>
          <a:spcPts val="1200"/>
        </a:spcBef>
        <a:buFont typeface="Arial" pitchFamily="34" charset="0"/>
        <a:buChar char="•"/>
        <a:defRPr sz="2400" kern="1200">
          <a:solidFill>
            <a:schemeClr val="tx1"/>
          </a:solidFill>
          <a:latin typeface="+mn-lt"/>
          <a:ea typeface="+mn-ea"/>
          <a:cs typeface="+mn-cs"/>
        </a:defRPr>
      </a:lvl1pPr>
      <a:lvl2pPr marL="533400" indent="-266700" algn="l" defTabSz="914400" rtl="0" eaLnBrk="1" latinLnBrk="0" hangingPunct="1">
        <a:spcBef>
          <a:spcPts val="400"/>
        </a:spcBef>
        <a:buFont typeface="Arial" pitchFamily="34" charset="0"/>
        <a:buChar char="–"/>
        <a:defRPr sz="2000" kern="1200">
          <a:solidFill>
            <a:schemeClr val="tx1"/>
          </a:solidFill>
          <a:latin typeface="+mn-lt"/>
          <a:ea typeface="+mn-ea"/>
          <a:cs typeface="+mn-cs"/>
        </a:defRPr>
      </a:lvl2pPr>
      <a:lvl3pPr marL="812800" indent="-279400" algn="l" defTabSz="914400" rtl="0" eaLnBrk="1" latinLnBrk="0" hangingPunct="1">
        <a:spcBef>
          <a:spcPts val="400"/>
        </a:spcBef>
        <a:buFont typeface="Arial"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453" y="15269"/>
            <a:ext cx="9161995" cy="5151714"/>
          </a:xfrm>
          <a:prstGeom prst="rect">
            <a:avLst/>
          </a:prstGeom>
        </p:spPr>
      </p:pic>
      <p:sp>
        <p:nvSpPr>
          <p:cNvPr id="2" name="Title Placeholder 1"/>
          <p:cNvSpPr>
            <a:spLocks noGrp="1"/>
          </p:cNvSpPr>
          <p:nvPr>
            <p:ph type="title"/>
          </p:nvPr>
        </p:nvSpPr>
        <p:spPr>
          <a:xfrm>
            <a:off x="395536" y="205979"/>
            <a:ext cx="8352928" cy="857250"/>
          </a:xfrm>
          <a:prstGeom prst="rect">
            <a:avLst/>
          </a:prstGeom>
        </p:spPr>
        <p:txBody>
          <a:bodyPr vert="horz" lIns="0" tIns="0" rIns="0" bIns="0" rtlCol="0" anchor="ctr">
            <a:normAutofit/>
          </a:bodyPr>
          <a:lstStyle/>
          <a:p>
            <a:r>
              <a:rPr lang="en-AU" dirty="0"/>
              <a:t>Click to edit Master title style</a:t>
            </a:r>
          </a:p>
        </p:txBody>
      </p:sp>
      <p:sp>
        <p:nvSpPr>
          <p:cNvPr id="3" name="Text Placeholder 2"/>
          <p:cNvSpPr>
            <a:spLocks noGrp="1"/>
          </p:cNvSpPr>
          <p:nvPr>
            <p:ph type="body" idx="1"/>
          </p:nvPr>
        </p:nvSpPr>
        <p:spPr>
          <a:xfrm>
            <a:off x="395536" y="1200151"/>
            <a:ext cx="8352928" cy="3423827"/>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p:txBody>
      </p:sp>
      <p:sp>
        <p:nvSpPr>
          <p:cNvPr id="15" name="Slide Number Placeholder 3"/>
          <p:cNvSpPr>
            <a:spLocks noGrp="1"/>
          </p:cNvSpPr>
          <p:nvPr>
            <p:ph type="sldNum" sz="quarter" idx="4"/>
          </p:nvPr>
        </p:nvSpPr>
        <p:spPr>
          <a:xfrm>
            <a:off x="8835206" y="4968848"/>
            <a:ext cx="288032" cy="162018"/>
          </a:xfrm>
          <a:prstGeom prst="rect">
            <a:avLst/>
          </a:prstGeom>
        </p:spPr>
        <p:txBody>
          <a:bodyPr lIns="0" tIns="0" rIns="0" bIns="0" anchor="b"/>
          <a:lstStyle>
            <a:lvl1pPr algn="r">
              <a:defRPr sz="800">
                <a:solidFill>
                  <a:schemeClr val="bg1">
                    <a:lumMod val="75000"/>
                  </a:schemeClr>
                </a:solidFill>
              </a:defRPr>
            </a:lvl1pPr>
          </a:lstStyle>
          <a:p>
            <a:fld id="{D799884C-756A-1343-825C-902DCF4F245A}" type="slidenum">
              <a:rPr lang="en-AU" kern="0" smtClean="0"/>
              <a:pPr/>
              <a:t>‹#›</a:t>
            </a:fld>
            <a:endParaRPr lang="en-AU" kern="0" dirty="0"/>
          </a:p>
        </p:txBody>
      </p:sp>
    </p:spTree>
    <p:extLst>
      <p:ext uri="{BB962C8B-B14F-4D97-AF65-F5344CB8AC3E}">
        <p14:creationId xmlns:p14="http://schemas.microsoft.com/office/powerpoint/2010/main" val="302578943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Lst>
  <p:hf hdr="0" ftr="0" dt="0"/>
  <p:txStyles>
    <p:titleStyle>
      <a:lvl1pPr algn="l" defTabSz="914400" rtl="0" eaLnBrk="1" latinLnBrk="0" hangingPunct="1">
        <a:spcBef>
          <a:spcPct val="0"/>
        </a:spcBef>
        <a:buNone/>
        <a:defRPr sz="3600" b="1" kern="1200">
          <a:solidFill>
            <a:schemeClr val="tx1"/>
          </a:solidFill>
          <a:latin typeface="+mj-lt"/>
          <a:ea typeface="+mj-ea"/>
          <a:cs typeface="+mj-cs"/>
        </a:defRPr>
      </a:lvl1pPr>
    </p:titleStyle>
    <p:bodyStyle>
      <a:lvl1pPr marL="266700" indent="-266700" algn="l" defTabSz="914400" rtl="0" eaLnBrk="1" latinLnBrk="0" hangingPunct="1">
        <a:spcBef>
          <a:spcPts val="1200"/>
        </a:spcBef>
        <a:buFont typeface="Arial" pitchFamily="34" charset="0"/>
        <a:buChar char="•"/>
        <a:defRPr sz="2400" kern="1200">
          <a:solidFill>
            <a:schemeClr val="tx1"/>
          </a:solidFill>
          <a:latin typeface="+mn-lt"/>
          <a:ea typeface="+mn-ea"/>
          <a:cs typeface="+mn-cs"/>
        </a:defRPr>
      </a:lvl1pPr>
      <a:lvl2pPr marL="533400" indent="-266700" algn="l" defTabSz="914400" rtl="0" eaLnBrk="1" latinLnBrk="0" hangingPunct="1">
        <a:spcBef>
          <a:spcPts val="400"/>
        </a:spcBef>
        <a:buFont typeface="Arial" pitchFamily="34" charset="0"/>
        <a:buChar char="–"/>
        <a:defRPr sz="2000" kern="1200">
          <a:solidFill>
            <a:schemeClr val="tx1"/>
          </a:solidFill>
          <a:latin typeface="+mn-lt"/>
          <a:ea typeface="+mn-ea"/>
          <a:cs typeface="+mn-cs"/>
        </a:defRPr>
      </a:lvl2pPr>
      <a:lvl3pPr marL="812800" indent="-279400" algn="l" defTabSz="914400" rtl="0" eaLnBrk="1" latinLnBrk="0" hangingPunct="1">
        <a:spcBef>
          <a:spcPts val="400"/>
        </a:spcBef>
        <a:buFont typeface="Arial"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52" y="-8214"/>
            <a:ext cx="9161993" cy="5151714"/>
          </a:xfrm>
          <a:prstGeom prst="rect">
            <a:avLst/>
          </a:prstGeom>
        </p:spPr>
      </p:pic>
      <p:sp>
        <p:nvSpPr>
          <p:cNvPr id="15" name="Slide Number Placeholder 3"/>
          <p:cNvSpPr>
            <a:spLocks noGrp="1"/>
          </p:cNvSpPr>
          <p:nvPr>
            <p:ph type="sldNum" sz="quarter" idx="4"/>
          </p:nvPr>
        </p:nvSpPr>
        <p:spPr>
          <a:xfrm>
            <a:off x="8748464" y="4930012"/>
            <a:ext cx="288032" cy="162018"/>
          </a:xfrm>
          <a:prstGeom prst="rect">
            <a:avLst/>
          </a:prstGeom>
        </p:spPr>
        <p:txBody>
          <a:bodyPr lIns="0" tIns="0" rIns="0" bIns="0" anchor="b"/>
          <a:lstStyle>
            <a:lvl1pPr algn="r">
              <a:defRPr sz="800">
                <a:solidFill>
                  <a:schemeClr val="bg1">
                    <a:lumMod val="75000"/>
                  </a:schemeClr>
                </a:solidFill>
              </a:defRPr>
            </a:lvl1pPr>
          </a:lstStyle>
          <a:p>
            <a:fld id="{D799884C-756A-1343-825C-902DCF4F245A}" type="slidenum">
              <a:rPr lang="en-AU" kern="0" smtClean="0"/>
              <a:pPr/>
              <a:t>‹#›</a:t>
            </a:fld>
            <a:endParaRPr lang="en-AU" kern="0" dirty="0"/>
          </a:p>
        </p:txBody>
      </p:sp>
    </p:spTree>
    <p:extLst>
      <p:ext uri="{BB962C8B-B14F-4D97-AF65-F5344CB8AC3E}">
        <p14:creationId xmlns:p14="http://schemas.microsoft.com/office/powerpoint/2010/main" val="3025789435"/>
      </p:ext>
    </p:extLst>
  </p:cSld>
  <p:clrMap bg1="lt1" tx1="dk1" bg2="lt2" tx2="dk2" accent1="accent1" accent2="accent2" accent3="accent3" accent4="accent4" accent5="accent5" accent6="accent6" hlink="hlink" folHlink="folHlink"/>
  <p:sldLayoutIdLst>
    <p:sldLayoutId id="2147483694" r:id="rId1"/>
  </p:sldLayoutIdLst>
  <p:hf hdr="0" ftr="0" dt="0"/>
  <p:txStyles>
    <p:titleStyle>
      <a:lvl1pPr algn="l" defTabSz="914400" rtl="0" eaLnBrk="1" latinLnBrk="0" hangingPunct="1">
        <a:spcBef>
          <a:spcPct val="0"/>
        </a:spcBef>
        <a:buNone/>
        <a:defRPr sz="3600" b="1" kern="1200">
          <a:solidFill>
            <a:schemeClr val="tx1"/>
          </a:solidFill>
          <a:latin typeface="+mj-lt"/>
          <a:ea typeface="+mj-ea"/>
          <a:cs typeface="+mj-cs"/>
        </a:defRPr>
      </a:lvl1pPr>
    </p:titleStyle>
    <p:bodyStyle>
      <a:lvl1pPr marL="266700" indent="-266700" algn="l" defTabSz="914400" rtl="0" eaLnBrk="1" latinLnBrk="0" hangingPunct="1">
        <a:spcBef>
          <a:spcPts val="1200"/>
        </a:spcBef>
        <a:buFont typeface="Arial" pitchFamily="34" charset="0"/>
        <a:buChar char="•"/>
        <a:defRPr sz="2400" kern="1200">
          <a:solidFill>
            <a:schemeClr val="tx1"/>
          </a:solidFill>
          <a:latin typeface="+mn-lt"/>
          <a:ea typeface="+mn-ea"/>
          <a:cs typeface="+mn-cs"/>
        </a:defRPr>
      </a:lvl1pPr>
      <a:lvl2pPr marL="533400" indent="-266700" algn="l" defTabSz="914400" rtl="0" eaLnBrk="1" latinLnBrk="0" hangingPunct="1">
        <a:spcBef>
          <a:spcPts val="400"/>
        </a:spcBef>
        <a:buFont typeface="Arial" pitchFamily="34" charset="0"/>
        <a:buChar char="–"/>
        <a:defRPr sz="2000" kern="1200">
          <a:solidFill>
            <a:schemeClr val="tx1"/>
          </a:solidFill>
          <a:latin typeface="+mn-lt"/>
          <a:ea typeface="+mn-ea"/>
          <a:cs typeface="+mn-cs"/>
        </a:defRPr>
      </a:lvl2pPr>
      <a:lvl3pPr marL="812800" indent="-279400" algn="l" defTabSz="914400" rtl="0" eaLnBrk="1" latinLnBrk="0" hangingPunct="1">
        <a:spcBef>
          <a:spcPts val="400"/>
        </a:spcBef>
        <a:buFont typeface="Arial"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3" y="1383620"/>
            <a:ext cx="8280920" cy="1620179"/>
          </a:xfrm>
        </p:spPr>
        <p:txBody>
          <a:bodyPr>
            <a:noAutofit/>
          </a:bodyPr>
          <a:lstStyle/>
          <a:p>
            <a:r>
              <a:rPr lang="en-US" sz="3600" b="0" dirty="0"/>
              <a:t>Some Thoughts on Integrity in Routing</a:t>
            </a:r>
            <a:endParaRPr lang="en-AU" sz="3600" b="0" dirty="0"/>
          </a:p>
        </p:txBody>
      </p:sp>
      <p:sp>
        <p:nvSpPr>
          <p:cNvPr id="3" name="TextBox 2"/>
          <p:cNvSpPr txBox="1"/>
          <p:nvPr/>
        </p:nvSpPr>
        <p:spPr>
          <a:xfrm>
            <a:off x="2596952" y="2787774"/>
            <a:ext cx="5184576" cy="553998"/>
          </a:xfrm>
          <a:prstGeom prst="rect">
            <a:avLst/>
          </a:prstGeom>
          <a:noFill/>
        </p:spPr>
        <p:txBody>
          <a:bodyPr wrap="square" rtlCol="0">
            <a:spAutoFit/>
          </a:bodyPr>
          <a:lstStyle/>
          <a:p>
            <a:pPr algn="r"/>
            <a:r>
              <a:rPr lang="en-US" i="1" dirty="0">
                <a:latin typeface="AhnbergHand" pitchFamily="2" charset="0"/>
              </a:rPr>
              <a:t>Geoff Huston</a:t>
            </a:r>
          </a:p>
          <a:p>
            <a:pPr algn="r"/>
            <a:r>
              <a:rPr lang="en-US" sz="1200" i="1" dirty="0">
                <a:latin typeface="AhnbergHand" pitchFamily="2" charset="0"/>
              </a:rPr>
              <a:t>Chief Scientist, APNIC</a:t>
            </a:r>
          </a:p>
        </p:txBody>
      </p:sp>
      <p:pic>
        <p:nvPicPr>
          <p:cNvPr id="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62365" y="2787775"/>
            <a:ext cx="796529" cy="8370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205945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 we do today?</a:t>
            </a:r>
          </a:p>
        </p:txBody>
      </p:sp>
      <p:sp>
        <p:nvSpPr>
          <p:cNvPr id="3" name="Content Placeholder 2"/>
          <p:cNvSpPr>
            <a:spLocks noGrp="1"/>
          </p:cNvSpPr>
          <p:nvPr>
            <p:ph idx="1"/>
          </p:nvPr>
        </p:nvSpPr>
        <p:spPr/>
        <p:txBody>
          <a:bodyPr/>
          <a:lstStyle/>
          <a:p>
            <a:pPr marL="0" indent="0">
              <a:buNone/>
            </a:pPr>
            <a:r>
              <a:rPr lang="en-US" dirty="0"/>
              <a:t>I ask you to route my net</a:t>
            </a:r>
          </a:p>
          <a:p>
            <a:pPr marL="0" indent="0">
              <a:buNone/>
            </a:pPr>
            <a:r>
              <a:rPr lang="en-US" dirty="0"/>
              <a:t>You ask for me to enter the details in a </a:t>
            </a:r>
            <a:r>
              <a:rPr lang="en-US" b="1" dirty="0"/>
              <a:t>route registry</a:t>
            </a:r>
          </a:p>
          <a:p>
            <a:pPr marL="0" indent="0">
              <a:buNone/>
            </a:pPr>
            <a:r>
              <a:rPr lang="en-US" dirty="0"/>
              <a:t>Your routers’ access filters may be automatically generated from the route registry data that I entered</a:t>
            </a:r>
          </a:p>
          <a:p>
            <a:pPr marL="0" indent="0">
              <a:buNone/>
            </a:pPr>
            <a:endParaRPr lang="en-US" dirty="0"/>
          </a:p>
        </p:txBody>
      </p:sp>
      <p:pic>
        <p:nvPicPr>
          <p:cNvPr id="4" name="Picture 3">
            <a:extLst>
              <a:ext uri="{FF2B5EF4-FFF2-40B4-BE49-F238E27FC236}">
                <a16:creationId xmlns:a16="http://schemas.microsoft.com/office/drawing/2014/main" id="{3B0C4F38-C7C8-9E40-9DAE-6168495EBA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37932" y="273844"/>
            <a:ext cx="3580409" cy="4671519"/>
          </a:xfrm>
          <a:prstGeom prst="rect">
            <a:avLst/>
          </a:prstGeom>
        </p:spPr>
      </p:pic>
    </p:spTree>
    <p:extLst>
      <p:ext uri="{BB962C8B-B14F-4D97-AF65-F5344CB8AC3E}">
        <p14:creationId xmlns:p14="http://schemas.microsoft.com/office/powerpoint/2010/main" val="1472387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 we do today?</a:t>
            </a:r>
          </a:p>
        </p:txBody>
      </p:sp>
      <p:sp>
        <p:nvSpPr>
          <p:cNvPr id="3" name="Content Placeholder 2"/>
          <p:cNvSpPr>
            <a:spLocks noGrp="1"/>
          </p:cNvSpPr>
          <p:nvPr>
            <p:ph idx="1"/>
          </p:nvPr>
        </p:nvSpPr>
        <p:spPr/>
        <p:txBody>
          <a:bodyPr/>
          <a:lstStyle/>
          <a:p>
            <a:pPr marL="0" indent="0">
              <a:buNone/>
            </a:pPr>
            <a:r>
              <a:rPr lang="en-US" dirty="0"/>
              <a:t>I ask you to route my net</a:t>
            </a:r>
          </a:p>
          <a:p>
            <a:pPr marL="0" indent="0">
              <a:buNone/>
            </a:pPr>
            <a:r>
              <a:rPr lang="en-US" dirty="0"/>
              <a:t>You ask for me to enter the details in a </a:t>
            </a:r>
            <a:r>
              <a:rPr lang="en-US" b="1" dirty="0"/>
              <a:t>route registry</a:t>
            </a:r>
          </a:p>
          <a:p>
            <a:pPr marL="0" indent="0">
              <a:buNone/>
            </a:pPr>
            <a:r>
              <a:rPr lang="en-US" dirty="0"/>
              <a:t>Your routers’ access filters may be automatically generated from the route registry data that I entered</a:t>
            </a:r>
          </a:p>
          <a:p>
            <a:pPr marL="0" indent="0">
              <a:buNone/>
            </a:pPr>
            <a:endParaRPr lang="en-US" dirty="0"/>
          </a:p>
        </p:txBody>
      </p:sp>
      <p:pic>
        <p:nvPicPr>
          <p:cNvPr id="4" name="Picture 3">
            <a:extLst>
              <a:ext uri="{FF2B5EF4-FFF2-40B4-BE49-F238E27FC236}">
                <a16:creationId xmlns:a16="http://schemas.microsoft.com/office/drawing/2014/main" id="{3B0C4F38-C7C8-9E40-9DAE-6168495EBA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37932" y="273844"/>
            <a:ext cx="3580409" cy="4671519"/>
          </a:xfrm>
          <a:prstGeom prst="rect">
            <a:avLst/>
          </a:prstGeom>
        </p:spPr>
      </p:pic>
      <p:sp>
        <p:nvSpPr>
          <p:cNvPr id="5" name="TextBox 4">
            <a:extLst>
              <a:ext uri="{FF2B5EF4-FFF2-40B4-BE49-F238E27FC236}">
                <a16:creationId xmlns:a16="http://schemas.microsoft.com/office/drawing/2014/main" id="{AFE33FF4-C41A-7C40-8882-B542F513F3E5}"/>
              </a:ext>
            </a:extLst>
          </p:cNvPr>
          <p:cNvSpPr txBox="1"/>
          <p:nvPr/>
        </p:nvSpPr>
        <p:spPr>
          <a:xfrm rot="20859088">
            <a:off x="1492724" y="1035236"/>
            <a:ext cx="5295620" cy="2862322"/>
          </a:xfrm>
          <a:prstGeom prst="rect">
            <a:avLst/>
          </a:prstGeom>
          <a:solidFill>
            <a:schemeClr val="bg1"/>
          </a:solidFill>
        </p:spPr>
        <p:txBody>
          <a:bodyPr wrap="square" rtlCol="0">
            <a:spAutoFit/>
          </a:bodyPr>
          <a:lstStyle/>
          <a:p>
            <a:r>
              <a:rPr lang="en-US" sz="2000" dirty="0">
                <a:solidFill>
                  <a:schemeClr val="accent6">
                    <a:lumMod val="50000"/>
                  </a:schemeClr>
                </a:solidFill>
                <a:latin typeface="AhnbergHand" charset="0"/>
                <a:ea typeface="AhnbergHand" charset="0"/>
                <a:cs typeface="AhnbergHand" charset="0"/>
              </a:rPr>
              <a:t>- How current is this data? </a:t>
            </a:r>
          </a:p>
          <a:p>
            <a:pPr marL="342900" indent="-342900">
              <a:buFontTx/>
              <a:buChar char="-"/>
            </a:pPr>
            <a:r>
              <a:rPr lang="en-US" sz="2000" dirty="0">
                <a:solidFill>
                  <a:schemeClr val="accent6">
                    <a:lumMod val="50000"/>
                  </a:schemeClr>
                </a:solidFill>
                <a:latin typeface="AhnbergHand" charset="0"/>
                <a:ea typeface="AhnbergHand" charset="0"/>
                <a:cs typeface="AhnbergHand" charset="0"/>
              </a:rPr>
              <a:t>Is it complete?</a:t>
            </a:r>
          </a:p>
          <a:p>
            <a:pPr marL="342900" indent="-342900">
              <a:buFontTx/>
              <a:buChar char="-"/>
            </a:pPr>
            <a:r>
              <a:rPr lang="en-US" sz="2000" dirty="0">
                <a:solidFill>
                  <a:schemeClr val="accent6">
                    <a:lumMod val="50000"/>
                  </a:schemeClr>
                </a:solidFill>
                <a:latin typeface="AhnbergHand" charset="0"/>
                <a:ea typeface="AhnbergHand" charset="0"/>
                <a:cs typeface="AhnbergHand" charset="0"/>
              </a:rPr>
              <a:t>Can it be tampered with?</a:t>
            </a:r>
          </a:p>
          <a:p>
            <a:pPr marL="342900" indent="-342900">
              <a:buFontTx/>
              <a:buChar char="-"/>
            </a:pPr>
            <a:r>
              <a:rPr lang="en-US" sz="2000" dirty="0">
                <a:solidFill>
                  <a:schemeClr val="accent6">
                    <a:lumMod val="50000"/>
                  </a:schemeClr>
                </a:solidFill>
                <a:latin typeface="AhnbergHand" charset="0"/>
                <a:ea typeface="AhnbergHand" charset="0"/>
                <a:cs typeface="AhnbergHand" charset="0"/>
              </a:rPr>
              <a:t>Who entered this data? With what authority?</a:t>
            </a:r>
          </a:p>
          <a:p>
            <a:pPr marL="342900" indent="-342900">
              <a:buFontTx/>
              <a:buChar char="-"/>
            </a:pPr>
            <a:r>
              <a:rPr lang="en-US" sz="2000" dirty="0">
                <a:solidFill>
                  <a:schemeClr val="accent6">
                    <a:lumMod val="50000"/>
                  </a:schemeClr>
                </a:solidFill>
                <a:latin typeface="AhnbergHand" charset="0"/>
                <a:ea typeface="AhnbergHand" charset="0"/>
                <a:cs typeface="AhnbergHand" charset="0"/>
              </a:rPr>
              <a:t>Can I trust it to use the stored information as an automatic filter generator for my network?</a:t>
            </a:r>
          </a:p>
          <a:p>
            <a:endParaRPr lang="en-US" sz="2000" dirty="0">
              <a:solidFill>
                <a:schemeClr val="accent6">
                  <a:lumMod val="50000"/>
                </a:schemeClr>
              </a:solidFill>
              <a:latin typeface="AhnbergHand" charset="0"/>
              <a:ea typeface="AhnbergHand" charset="0"/>
              <a:cs typeface="AhnbergHand" charset="0"/>
            </a:endParaRPr>
          </a:p>
        </p:txBody>
      </p:sp>
    </p:spTree>
    <p:extLst>
      <p:ext uri="{BB962C8B-B14F-4D97-AF65-F5344CB8AC3E}">
        <p14:creationId xmlns:p14="http://schemas.microsoft.com/office/powerpoint/2010/main" val="2352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 we do today?</a:t>
            </a:r>
          </a:p>
        </p:txBody>
      </p:sp>
      <p:sp>
        <p:nvSpPr>
          <p:cNvPr id="3" name="Content Placeholder 2"/>
          <p:cNvSpPr>
            <a:spLocks noGrp="1"/>
          </p:cNvSpPr>
          <p:nvPr>
            <p:ph idx="1"/>
          </p:nvPr>
        </p:nvSpPr>
        <p:spPr/>
        <p:txBody>
          <a:bodyPr/>
          <a:lstStyle/>
          <a:p>
            <a:pPr marL="0" indent="0">
              <a:buNone/>
            </a:pPr>
            <a:r>
              <a:rPr lang="en-US" dirty="0"/>
              <a:t>I ask you to route my net</a:t>
            </a:r>
          </a:p>
          <a:p>
            <a:pPr marL="0" indent="0">
              <a:buNone/>
            </a:pPr>
            <a:r>
              <a:rPr lang="en-US" dirty="0"/>
              <a:t>You ask for me to enter the details in a </a:t>
            </a:r>
            <a:r>
              <a:rPr lang="en-US" b="1" dirty="0"/>
              <a:t>route registry</a:t>
            </a:r>
          </a:p>
          <a:p>
            <a:pPr marL="0" indent="0">
              <a:buNone/>
            </a:pPr>
            <a:r>
              <a:rPr lang="en-US" dirty="0"/>
              <a:t>Your routers’ access filters may be automatically generated from the route registry data that I entered</a:t>
            </a:r>
          </a:p>
          <a:p>
            <a:pPr marL="0" indent="0">
              <a:buNone/>
            </a:pPr>
            <a:endParaRPr lang="en-US" dirty="0"/>
          </a:p>
        </p:txBody>
      </p:sp>
      <p:pic>
        <p:nvPicPr>
          <p:cNvPr id="4" name="Picture 3">
            <a:extLst>
              <a:ext uri="{FF2B5EF4-FFF2-40B4-BE49-F238E27FC236}">
                <a16:creationId xmlns:a16="http://schemas.microsoft.com/office/drawing/2014/main" id="{3B0C4F38-C7C8-9E40-9DAE-6168495EBA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37932" y="273844"/>
            <a:ext cx="3580409" cy="4671519"/>
          </a:xfrm>
          <a:prstGeom prst="rect">
            <a:avLst/>
          </a:prstGeom>
        </p:spPr>
      </p:pic>
      <p:sp>
        <p:nvSpPr>
          <p:cNvPr id="5" name="TextBox 4">
            <a:extLst>
              <a:ext uri="{FF2B5EF4-FFF2-40B4-BE49-F238E27FC236}">
                <a16:creationId xmlns:a16="http://schemas.microsoft.com/office/drawing/2014/main" id="{AFE33FF4-C41A-7C40-8882-B542F513F3E5}"/>
              </a:ext>
            </a:extLst>
          </p:cNvPr>
          <p:cNvSpPr txBox="1"/>
          <p:nvPr/>
        </p:nvSpPr>
        <p:spPr>
          <a:xfrm rot="20859088">
            <a:off x="1492724" y="1343012"/>
            <a:ext cx="5295620" cy="2246769"/>
          </a:xfrm>
          <a:prstGeom prst="rect">
            <a:avLst/>
          </a:prstGeom>
          <a:solidFill>
            <a:schemeClr val="bg1"/>
          </a:solidFill>
        </p:spPr>
        <p:txBody>
          <a:bodyPr wrap="square" rtlCol="0">
            <a:spAutoFit/>
          </a:bodyPr>
          <a:lstStyle/>
          <a:p>
            <a:r>
              <a:rPr lang="en-US" sz="2000" dirty="0">
                <a:solidFill>
                  <a:schemeClr val="accent6">
                    <a:lumMod val="50000"/>
                  </a:schemeClr>
                </a:solidFill>
                <a:latin typeface="AhnbergHand" charset="0"/>
                <a:ea typeface="AhnbergHand" charset="0"/>
                <a:cs typeface="AhnbergHand" charset="0"/>
              </a:rPr>
              <a:t>- How current is this data? </a:t>
            </a:r>
          </a:p>
          <a:p>
            <a:pPr marL="342900" indent="-342900">
              <a:buFontTx/>
              <a:buChar char="-"/>
            </a:pPr>
            <a:r>
              <a:rPr lang="en-US" sz="2000" dirty="0">
                <a:solidFill>
                  <a:schemeClr val="accent6">
                    <a:lumMod val="50000"/>
                  </a:schemeClr>
                </a:solidFill>
                <a:latin typeface="AhnbergHand" charset="0"/>
                <a:ea typeface="AhnbergHand" charset="0"/>
                <a:cs typeface="AhnbergHand" charset="0"/>
              </a:rPr>
              <a:t>Is it complete?</a:t>
            </a:r>
          </a:p>
          <a:p>
            <a:pPr marL="342900" indent="-342900">
              <a:buFontTx/>
              <a:buChar char="-"/>
            </a:pPr>
            <a:r>
              <a:rPr lang="en-US" sz="2000" dirty="0">
                <a:solidFill>
                  <a:schemeClr val="accent6">
                    <a:lumMod val="50000"/>
                  </a:schemeClr>
                </a:solidFill>
                <a:latin typeface="AhnbergHand" charset="0"/>
                <a:ea typeface="AhnbergHand" charset="0"/>
                <a:cs typeface="AhnbergHand" charset="0"/>
              </a:rPr>
              <a:t>Can it be tampered with?</a:t>
            </a:r>
          </a:p>
          <a:p>
            <a:pPr marL="342900" indent="-342900">
              <a:buFontTx/>
              <a:buChar char="-"/>
            </a:pPr>
            <a:r>
              <a:rPr lang="en-US" sz="2000" dirty="0">
                <a:solidFill>
                  <a:schemeClr val="accent6">
                    <a:lumMod val="50000"/>
                  </a:schemeClr>
                </a:solidFill>
                <a:latin typeface="AhnbergHand" charset="0"/>
                <a:ea typeface="AhnbergHand" charset="0"/>
                <a:cs typeface="AhnbergHand" charset="0"/>
              </a:rPr>
              <a:t>Can I trust it to use the stored information as an automatic filter generator for my network?</a:t>
            </a:r>
          </a:p>
          <a:p>
            <a:endParaRPr lang="en-US" sz="2000" dirty="0">
              <a:solidFill>
                <a:schemeClr val="accent6">
                  <a:lumMod val="50000"/>
                </a:schemeClr>
              </a:solidFill>
              <a:latin typeface="AhnbergHand" charset="0"/>
              <a:ea typeface="AhnbergHand" charset="0"/>
              <a:cs typeface="AhnbergHand" charset="0"/>
            </a:endParaRPr>
          </a:p>
        </p:txBody>
      </p:sp>
      <p:sp>
        <p:nvSpPr>
          <p:cNvPr id="6" name="Rectangle 5">
            <a:extLst>
              <a:ext uri="{FF2B5EF4-FFF2-40B4-BE49-F238E27FC236}">
                <a16:creationId xmlns:a16="http://schemas.microsoft.com/office/drawing/2014/main" id="{2B5B8FD4-43FB-3049-B410-B49655D2F8AF}"/>
              </a:ext>
            </a:extLst>
          </p:cNvPr>
          <p:cNvSpPr/>
          <p:nvPr/>
        </p:nvSpPr>
        <p:spPr>
          <a:xfrm>
            <a:off x="899592" y="1063229"/>
            <a:ext cx="7073153" cy="2677656"/>
          </a:xfrm>
          <a:prstGeom prst="rect">
            <a:avLst/>
          </a:prstGeom>
          <a:solidFill>
            <a:schemeClr val="bg1"/>
          </a:solidFill>
          <a:ln>
            <a:noFill/>
          </a:ln>
        </p:spPr>
        <p:txBody>
          <a:bodyPr wrap="square">
            <a:spAutoFit/>
          </a:bodyPr>
          <a:lstStyle/>
          <a:p>
            <a:r>
              <a:rPr lang="en-US" sz="2100" dirty="0">
                <a:solidFill>
                  <a:schemeClr val="accent6">
                    <a:lumMod val="50000"/>
                  </a:schemeClr>
                </a:solidFill>
                <a:latin typeface="AhnbergHand" charset="0"/>
                <a:ea typeface="AhnbergHand" charset="0"/>
                <a:cs typeface="AhnbergHand" charset="0"/>
              </a:rPr>
              <a:t>A publicly accessible description of every import and export policy to </a:t>
            </a:r>
            <a:r>
              <a:rPr lang="en-US" sz="2100" b="1" dirty="0">
                <a:solidFill>
                  <a:schemeClr val="accent6">
                    <a:lumMod val="50000"/>
                  </a:schemeClr>
                </a:solidFill>
                <a:latin typeface="AhnbergHand" charset="0"/>
                <a:ea typeface="AhnbergHand" charset="0"/>
                <a:cs typeface="AhnbergHand" charset="0"/>
              </a:rPr>
              <a:t>every transit, peer, and customer</a:t>
            </a:r>
            <a:r>
              <a:rPr lang="en-US" sz="2100" dirty="0">
                <a:solidFill>
                  <a:schemeClr val="accent6">
                    <a:lumMod val="50000"/>
                  </a:schemeClr>
                </a:solidFill>
                <a:latin typeface="AhnbergHand" charset="0"/>
                <a:ea typeface="AhnbergHand" charset="0"/>
                <a:cs typeface="AhnbergHand" charset="0"/>
              </a:rPr>
              <a:t>, has proved to be extremely difficult to maintain</a:t>
            </a:r>
          </a:p>
          <a:p>
            <a:endParaRPr lang="en-US" sz="2100" dirty="0">
              <a:solidFill>
                <a:schemeClr val="accent6">
                  <a:lumMod val="50000"/>
                </a:schemeClr>
              </a:solidFill>
              <a:latin typeface="AhnbergHand" charset="0"/>
              <a:ea typeface="AhnbergHand" charset="0"/>
              <a:cs typeface="AhnbergHand" charset="0"/>
            </a:endParaRPr>
          </a:p>
          <a:p>
            <a:r>
              <a:rPr lang="en-US" sz="2100" dirty="0">
                <a:solidFill>
                  <a:schemeClr val="accent6">
                    <a:lumMod val="50000"/>
                  </a:schemeClr>
                </a:solidFill>
                <a:latin typeface="AhnbergHand" charset="0"/>
                <a:ea typeface="AhnbergHand" charset="0"/>
                <a:cs typeface="AhnbergHand" charset="0"/>
              </a:rPr>
              <a:t>Today, we have many routing registries, not one, and the quality of the data in those registries is close to impossible to ascertain. </a:t>
            </a:r>
          </a:p>
        </p:txBody>
      </p:sp>
    </p:spTree>
    <p:extLst>
      <p:ext uri="{BB962C8B-B14F-4D97-AF65-F5344CB8AC3E}">
        <p14:creationId xmlns:p14="http://schemas.microsoft.com/office/powerpoint/2010/main" val="30292145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What’s the problem here?</a:t>
            </a:r>
          </a:p>
        </p:txBody>
      </p:sp>
      <p:sp>
        <p:nvSpPr>
          <p:cNvPr id="3" name="Content Placeholder 2"/>
          <p:cNvSpPr>
            <a:spLocks noGrp="1"/>
          </p:cNvSpPr>
          <p:nvPr>
            <p:ph idx="1"/>
          </p:nvPr>
        </p:nvSpPr>
        <p:spPr/>
        <p:txBody>
          <a:bodyPr/>
          <a:lstStyle/>
          <a:p>
            <a:r>
              <a:rPr lang="en-US" dirty="0"/>
              <a:t>None of these approaches are very satisfactory as a complete solution to this problem</a:t>
            </a:r>
          </a:p>
          <a:p>
            <a:r>
              <a:rPr lang="en-US" dirty="0"/>
              <a:t>Let’s take a step back and see if we can use digital signature technology to assist here.</a:t>
            </a:r>
          </a:p>
          <a:p>
            <a:r>
              <a:rPr lang="en-US" dirty="0"/>
              <a:t>If we can, then we can construct automated systems that will </a:t>
            </a:r>
            <a:r>
              <a:rPr lang="en-US" dirty="0" err="1"/>
              <a:t>recognise</a:t>
            </a:r>
            <a:r>
              <a:rPr lang="en-US" dirty="0"/>
              <a:t> validly signed attestations about addresses and their use</a:t>
            </a:r>
          </a:p>
          <a:p>
            <a:endParaRPr lang="en-US" dirty="0"/>
          </a:p>
        </p:txBody>
      </p:sp>
    </p:spTree>
    <p:extLst>
      <p:ext uri="{BB962C8B-B14F-4D97-AF65-F5344CB8AC3E}">
        <p14:creationId xmlns:p14="http://schemas.microsoft.com/office/powerpoint/2010/main" val="5916252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829B2-D7C0-2543-BBEC-347EC4A39747}"/>
              </a:ext>
            </a:extLst>
          </p:cNvPr>
          <p:cNvSpPr>
            <a:spLocks noGrp="1"/>
          </p:cNvSpPr>
          <p:nvPr>
            <p:ph type="title"/>
          </p:nvPr>
        </p:nvSpPr>
        <p:spPr/>
        <p:txBody>
          <a:bodyPr/>
          <a:lstStyle/>
          <a:p>
            <a:r>
              <a:rPr lang="en-AU" dirty="0"/>
              <a:t>Registry Role</a:t>
            </a:r>
          </a:p>
        </p:txBody>
      </p:sp>
      <p:sp>
        <p:nvSpPr>
          <p:cNvPr id="3" name="Content Placeholder 2">
            <a:extLst>
              <a:ext uri="{FF2B5EF4-FFF2-40B4-BE49-F238E27FC236}">
                <a16:creationId xmlns:a16="http://schemas.microsoft.com/office/drawing/2014/main" id="{462A47A7-335E-D24D-B4CA-02A1950C0389}"/>
              </a:ext>
            </a:extLst>
          </p:cNvPr>
          <p:cNvSpPr>
            <a:spLocks noGrp="1"/>
          </p:cNvSpPr>
          <p:nvPr>
            <p:ph idx="1"/>
          </p:nvPr>
        </p:nvSpPr>
        <p:spPr/>
        <p:txBody>
          <a:bodyPr/>
          <a:lstStyle/>
          <a:p>
            <a:r>
              <a:rPr lang="en-AU" dirty="0"/>
              <a:t>The registry plays the role of a neutral third party ‘trust point’ that can provide an impartial record of which entity is the current holder of an IP address</a:t>
            </a:r>
          </a:p>
          <a:p>
            <a:r>
              <a:rPr lang="en-AU" dirty="0"/>
              <a:t>Which is fine for humans, but of limited use to automated systems</a:t>
            </a:r>
          </a:p>
          <a:p>
            <a:r>
              <a:rPr lang="en-AU" dirty="0"/>
              <a:t>How can we automate the validation function that allows an entity to validate whether or not a party is the current holder of an IP address?</a:t>
            </a:r>
          </a:p>
        </p:txBody>
      </p:sp>
      <p:sp>
        <p:nvSpPr>
          <p:cNvPr id="4" name="Slide Number Placeholder 3">
            <a:extLst>
              <a:ext uri="{FF2B5EF4-FFF2-40B4-BE49-F238E27FC236}">
                <a16:creationId xmlns:a16="http://schemas.microsoft.com/office/drawing/2014/main" id="{587C06D7-C5DE-CE4A-9593-4A8B2B40FE6D}"/>
              </a:ext>
            </a:extLst>
          </p:cNvPr>
          <p:cNvSpPr>
            <a:spLocks noGrp="1"/>
          </p:cNvSpPr>
          <p:nvPr>
            <p:ph type="sldNum" sz="quarter" idx="4"/>
          </p:nvPr>
        </p:nvSpPr>
        <p:spPr/>
        <p:txBody>
          <a:bodyPr/>
          <a:lstStyle/>
          <a:p>
            <a:fld id="{38B2A337-2C29-4402-A0A2-E290C184D5D3}" type="slidenum">
              <a:rPr lang="en-AU" kern="0" smtClean="0"/>
              <a:pPr/>
              <a:t>14</a:t>
            </a:fld>
            <a:endParaRPr lang="en-AU" kern="0" dirty="0"/>
          </a:p>
        </p:txBody>
      </p:sp>
    </p:spTree>
    <p:extLst>
      <p:ext uri="{BB962C8B-B14F-4D97-AF65-F5344CB8AC3E}">
        <p14:creationId xmlns:p14="http://schemas.microsoft.com/office/powerpoint/2010/main" val="792922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DC71E-23C6-2944-ABD0-3D50E31B9C2E}"/>
              </a:ext>
            </a:extLst>
          </p:cNvPr>
          <p:cNvSpPr>
            <a:spLocks noGrp="1"/>
          </p:cNvSpPr>
          <p:nvPr>
            <p:ph type="title"/>
          </p:nvPr>
        </p:nvSpPr>
        <p:spPr/>
        <p:txBody>
          <a:bodyPr/>
          <a:lstStyle/>
          <a:p>
            <a:r>
              <a:rPr lang="en-AU" dirty="0"/>
              <a:t>Crypto to the rescue!</a:t>
            </a:r>
          </a:p>
        </p:txBody>
      </p:sp>
      <p:sp>
        <p:nvSpPr>
          <p:cNvPr id="3" name="Content Placeholder 2">
            <a:extLst>
              <a:ext uri="{FF2B5EF4-FFF2-40B4-BE49-F238E27FC236}">
                <a16:creationId xmlns:a16="http://schemas.microsoft.com/office/drawing/2014/main" id="{69F7D674-5385-A84D-B299-86071D0ED507}"/>
              </a:ext>
            </a:extLst>
          </p:cNvPr>
          <p:cNvSpPr>
            <a:spLocks noGrp="1"/>
          </p:cNvSpPr>
          <p:nvPr>
            <p:ph idx="1"/>
          </p:nvPr>
        </p:nvSpPr>
        <p:spPr/>
        <p:txBody>
          <a:bodyPr/>
          <a:lstStyle/>
          <a:p>
            <a:r>
              <a:rPr lang="en-AU" dirty="0"/>
              <a:t>Public / Private keys can be really useful here</a:t>
            </a:r>
          </a:p>
          <a:p>
            <a:pPr lvl="1"/>
            <a:r>
              <a:rPr lang="en-AU" dirty="0"/>
              <a:t>I sign &lt;something&gt; using my private key and send it to you</a:t>
            </a:r>
          </a:p>
          <a:p>
            <a:pPr lvl="1"/>
            <a:r>
              <a:rPr lang="en-AU" dirty="0"/>
              <a:t>Using my public key you can be assured that:</a:t>
            </a:r>
          </a:p>
          <a:p>
            <a:pPr lvl="2"/>
            <a:r>
              <a:rPr lang="en-AU" dirty="0"/>
              <a:t>I signed this (and no one else)</a:t>
            </a:r>
          </a:p>
          <a:p>
            <a:pPr lvl="2"/>
            <a:r>
              <a:rPr lang="en-AU" dirty="0"/>
              <a:t>I cannot deny that I signed it</a:t>
            </a:r>
          </a:p>
          <a:p>
            <a:pPr lvl="2"/>
            <a:r>
              <a:rPr lang="en-AU" dirty="0"/>
              <a:t>What I signed has not been altered on the way between me and you</a:t>
            </a:r>
          </a:p>
          <a:p>
            <a:pPr lvl="1"/>
            <a:r>
              <a:rPr lang="en-AU" dirty="0"/>
              <a:t>The assurance can be automated, and does not necessarily rely on a manual process of matching </a:t>
            </a:r>
            <a:r>
              <a:rPr lang="en-AU" dirty="0" err="1"/>
              <a:t>ascii</a:t>
            </a:r>
            <a:r>
              <a:rPr lang="en-AU" dirty="0"/>
              <a:t> text</a:t>
            </a:r>
          </a:p>
          <a:p>
            <a:pPr lvl="2"/>
            <a:endParaRPr lang="en-AU" dirty="0"/>
          </a:p>
          <a:p>
            <a:pPr lvl="2"/>
            <a:endParaRPr lang="en-AU" dirty="0"/>
          </a:p>
        </p:txBody>
      </p:sp>
      <p:sp>
        <p:nvSpPr>
          <p:cNvPr id="4" name="Slide Number Placeholder 3">
            <a:extLst>
              <a:ext uri="{FF2B5EF4-FFF2-40B4-BE49-F238E27FC236}">
                <a16:creationId xmlns:a16="http://schemas.microsoft.com/office/drawing/2014/main" id="{4FBF7F36-3540-354C-A542-99C564371DAD}"/>
              </a:ext>
            </a:extLst>
          </p:cNvPr>
          <p:cNvSpPr>
            <a:spLocks noGrp="1"/>
          </p:cNvSpPr>
          <p:nvPr>
            <p:ph type="sldNum" sz="quarter" idx="4"/>
          </p:nvPr>
        </p:nvSpPr>
        <p:spPr/>
        <p:txBody>
          <a:bodyPr/>
          <a:lstStyle/>
          <a:p>
            <a:fld id="{38B2A337-2C29-4402-A0A2-E290C184D5D3}" type="slidenum">
              <a:rPr lang="en-AU" kern="0" smtClean="0"/>
              <a:pPr/>
              <a:t>15</a:t>
            </a:fld>
            <a:endParaRPr lang="en-AU" kern="0" dirty="0"/>
          </a:p>
        </p:txBody>
      </p:sp>
    </p:spTree>
    <p:extLst>
      <p:ext uri="{BB962C8B-B14F-4D97-AF65-F5344CB8AC3E}">
        <p14:creationId xmlns:p14="http://schemas.microsoft.com/office/powerpoint/2010/main" val="31291529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C83CD-2053-A746-A079-61A618D00450}"/>
              </a:ext>
            </a:extLst>
          </p:cNvPr>
          <p:cNvSpPr>
            <a:spLocks noGrp="1"/>
          </p:cNvSpPr>
          <p:nvPr>
            <p:ph type="title"/>
          </p:nvPr>
        </p:nvSpPr>
        <p:spPr/>
        <p:txBody>
          <a:bodyPr/>
          <a:lstStyle/>
          <a:p>
            <a:r>
              <a:rPr lang="en-AU" dirty="0"/>
              <a:t>The RPKI</a:t>
            </a:r>
          </a:p>
        </p:txBody>
      </p:sp>
      <p:sp>
        <p:nvSpPr>
          <p:cNvPr id="3" name="Content Placeholder 2">
            <a:extLst>
              <a:ext uri="{FF2B5EF4-FFF2-40B4-BE49-F238E27FC236}">
                <a16:creationId xmlns:a16="http://schemas.microsoft.com/office/drawing/2014/main" id="{FAFAD01F-22B1-654F-9432-B4755CF37514}"/>
              </a:ext>
            </a:extLst>
          </p:cNvPr>
          <p:cNvSpPr>
            <a:spLocks noGrp="1"/>
          </p:cNvSpPr>
          <p:nvPr>
            <p:ph idx="1"/>
          </p:nvPr>
        </p:nvSpPr>
        <p:spPr/>
        <p:txBody>
          <a:bodyPr/>
          <a:lstStyle/>
          <a:p>
            <a:r>
              <a:rPr lang="en-AU" dirty="0"/>
              <a:t>If I have the association between a public key and a number block registered by the RIR, then </a:t>
            </a:r>
          </a:p>
          <a:p>
            <a:pPr lvl="1"/>
            <a:r>
              <a:rPr lang="en-AU" dirty="0"/>
              <a:t>Instead of performing a human match between the registry entry and the party you can get the party to sign an attestation using their local private key</a:t>
            </a:r>
          </a:p>
          <a:p>
            <a:pPr lvl="1"/>
            <a:r>
              <a:rPr lang="en-AU" dirty="0"/>
              <a:t>If the attestation can be validated by the public key published by the RIR then you have automated the validation function and don’t need eyeballs to read web pages to validate the ‘rights’ of use of IP addresses</a:t>
            </a:r>
          </a:p>
        </p:txBody>
      </p:sp>
      <p:sp>
        <p:nvSpPr>
          <p:cNvPr id="4" name="Slide Number Placeholder 3">
            <a:extLst>
              <a:ext uri="{FF2B5EF4-FFF2-40B4-BE49-F238E27FC236}">
                <a16:creationId xmlns:a16="http://schemas.microsoft.com/office/drawing/2014/main" id="{B37A25F2-6AB2-3E47-B68D-BE281341D868}"/>
              </a:ext>
            </a:extLst>
          </p:cNvPr>
          <p:cNvSpPr>
            <a:spLocks noGrp="1"/>
          </p:cNvSpPr>
          <p:nvPr>
            <p:ph type="sldNum" sz="quarter" idx="4"/>
          </p:nvPr>
        </p:nvSpPr>
        <p:spPr/>
        <p:txBody>
          <a:bodyPr/>
          <a:lstStyle/>
          <a:p>
            <a:fld id="{38B2A337-2C29-4402-A0A2-E290C184D5D3}" type="slidenum">
              <a:rPr lang="en-AU" kern="0" smtClean="0"/>
              <a:pPr/>
              <a:t>16</a:t>
            </a:fld>
            <a:endParaRPr lang="en-AU" kern="0" dirty="0"/>
          </a:p>
        </p:txBody>
      </p:sp>
    </p:spTree>
    <p:extLst>
      <p:ext uri="{BB962C8B-B14F-4D97-AF65-F5344CB8AC3E}">
        <p14:creationId xmlns:p14="http://schemas.microsoft.com/office/powerpoint/2010/main" val="10778020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5" name="Picture 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311801">
            <a:off x="3151344" y="2779561"/>
            <a:ext cx="4614416" cy="247129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flat">
                <a:solidFill>
                  <a:srgbClr val="000000"/>
                </a:solidFill>
                <a:miter lim="800000"/>
                <a:headEnd/>
                <a:tailEnd/>
              </a14:hiddenLine>
            </a:ext>
          </a:extLst>
        </p:spPr>
      </p:pic>
      <p:sp>
        <p:nvSpPr>
          <p:cNvPr id="11266" name="Rectangle 2"/>
          <p:cNvSpPr>
            <a:spLocks noGrp="1" noChangeArrowheads="1"/>
          </p:cNvSpPr>
          <p:nvPr>
            <p:ph type="title"/>
          </p:nvPr>
        </p:nvSpPr>
        <p:spPr>
          <a:ln/>
        </p:spPr>
        <p:txBody>
          <a:bodyPr/>
          <a:lstStyle/>
          <a:p>
            <a:r>
              <a:rPr lang="en-US" dirty="0"/>
              <a:t>The RPKI Certificate Service</a:t>
            </a:r>
          </a:p>
        </p:txBody>
      </p:sp>
      <p:sp>
        <p:nvSpPr>
          <p:cNvPr id="11267" name="Rectangle 3"/>
          <p:cNvSpPr>
            <a:spLocks noGrp="1" noChangeArrowheads="1"/>
          </p:cNvSpPr>
          <p:nvPr>
            <p:ph type="body" idx="1"/>
          </p:nvPr>
        </p:nvSpPr>
        <p:spPr>
          <a:ln/>
        </p:spPr>
        <p:txBody>
          <a:bodyPr/>
          <a:lstStyle/>
          <a:p>
            <a:r>
              <a:rPr lang="en-US" dirty="0"/>
              <a:t>Enhancement to the RIR Registry</a:t>
            </a:r>
          </a:p>
          <a:p>
            <a:pPr marL="435307" lvl="1"/>
            <a:r>
              <a:rPr lang="en-US" dirty="0"/>
              <a:t>Offers verifiable proof of the number holdings described in the RIR registry</a:t>
            </a:r>
          </a:p>
          <a:p>
            <a:pPr marL="435307" lvl="1"/>
            <a:endParaRPr lang="en-US" sz="525" dirty="0"/>
          </a:p>
          <a:p>
            <a:r>
              <a:rPr lang="en-US" dirty="0"/>
              <a:t>Resource Certification is an opt-in service</a:t>
            </a:r>
          </a:p>
          <a:p>
            <a:pPr marL="435307" lvl="1"/>
            <a:r>
              <a:rPr lang="en-US" dirty="0"/>
              <a:t>Number Holders choose to request a certificate</a:t>
            </a:r>
          </a:p>
          <a:p>
            <a:pPr marL="736673" lvl="2"/>
            <a:r>
              <a:rPr lang="en-US" dirty="0"/>
              <a:t>Derived from registration data</a:t>
            </a:r>
          </a:p>
        </p:txBody>
      </p:sp>
    </p:spTree>
    <p:extLst>
      <p:ext uri="{BB962C8B-B14F-4D97-AF65-F5344CB8AC3E}">
        <p14:creationId xmlns:p14="http://schemas.microsoft.com/office/powerpoint/2010/main" val="20118914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BGPSEC: BGP + RPKI Origination</a:t>
            </a:r>
          </a:p>
        </p:txBody>
      </p:sp>
      <p:sp>
        <p:nvSpPr>
          <p:cNvPr id="3" name="Content Placeholder 2"/>
          <p:cNvSpPr>
            <a:spLocks noGrp="1"/>
          </p:cNvSpPr>
          <p:nvPr>
            <p:ph idx="1"/>
          </p:nvPr>
        </p:nvSpPr>
        <p:spPr/>
        <p:txBody>
          <a:bodyPr>
            <a:normAutofit fontScale="85000" lnSpcReduction="10000"/>
          </a:bodyPr>
          <a:lstStyle/>
          <a:p>
            <a:r>
              <a:rPr lang="en-US" dirty="0"/>
              <a:t>One approach is to look at the process of “permissions” that add an advertised address prefix to the routing system:</a:t>
            </a:r>
          </a:p>
          <a:p>
            <a:pPr lvl="1"/>
            <a:r>
              <a:rPr lang="en-US" dirty="0"/>
              <a:t>The address holder is authorizing a network to originate a route advertisement into the routing system</a:t>
            </a:r>
          </a:p>
          <a:p>
            <a:r>
              <a:rPr lang="en-US" dirty="0"/>
              <a:t>The </a:t>
            </a:r>
            <a:r>
              <a:rPr lang="en-US" b="1" dirty="0"/>
              <a:t>ROA</a:t>
            </a:r>
            <a:r>
              <a:rPr lang="en-US" dirty="0"/>
              <a:t> is a digitally signed version of this authority. It contains</a:t>
            </a:r>
          </a:p>
          <a:p>
            <a:pPr lvl="1"/>
            <a:r>
              <a:rPr lang="en-US" dirty="0"/>
              <a:t>An address prefix (and range of ‘allowed’ prefix sizes)</a:t>
            </a:r>
          </a:p>
          <a:p>
            <a:pPr lvl="1"/>
            <a:r>
              <a:rPr lang="en-US" dirty="0"/>
              <a:t>An originating ASN</a:t>
            </a:r>
          </a:p>
          <a:p>
            <a:r>
              <a:rPr lang="en-US" dirty="0"/>
              <a:t>This allows others to check the validity of a BGP route origination:</a:t>
            </a:r>
            <a:br>
              <a:rPr lang="en-US" dirty="0"/>
            </a:br>
            <a:r>
              <a:rPr lang="en-US" dirty="0"/>
              <a:t>If there is a valid ROA, and the origin AS matches the AS in the ROA, and the prefix length is within the bounds of the ROA, then the announcement has been entered into the routing system with the appropriate permissions</a:t>
            </a:r>
          </a:p>
        </p:txBody>
      </p:sp>
    </p:spTree>
    <p:extLst>
      <p:ext uri="{BB962C8B-B14F-4D97-AF65-F5344CB8AC3E}">
        <p14:creationId xmlns:p14="http://schemas.microsoft.com/office/powerpoint/2010/main" val="23781483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59FF1-719C-C84E-8FFB-074ADE997394}"/>
              </a:ext>
            </a:extLst>
          </p:cNvPr>
          <p:cNvSpPr>
            <a:spLocks noGrp="1"/>
          </p:cNvSpPr>
          <p:nvPr>
            <p:ph type="title"/>
          </p:nvPr>
        </p:nvSpPr>
        <p:spPr/>
        <p:txBody>
          <a:bodyPr/>
          <a:lstStyle/>
          <a:p>
            <a:r>
              <a:rPr lang="en-US" dirty="0"/>
              <a:t>BGPSEC: BGP + RPKI Propagation</a:t>
            </a:r>
            <a:endParaRPr lang="en-AU" dirty="0"/>
          </a:p>
        </p:txBody>
      </p:sp>
      <p:sp>
        <p:nvSpPr>
          <p:cNvPr id="3" name="Content Placeholder 2">
            <a:extLst>
              <a:ext uri="{FF2B5EF4-FFF2-40B4-BE49-F238E27FC236}">
                <a16:creationId xmlns:a16="http://schemas.microsoft.com/office/drawing/2014/main" id="{665ECCF2-140A-734F-AA07-F45E0B191AC5}"/>
              </a:ext>
            </a:extLst>
          </p:cNvPr>
          <p:cNvSpPr>
            <a:spLocks noGrp="1"/>
          </p:cNvSpPr>
          <p:nvPr>
            <p:ph idx="1"/>
          </p:nvPr>
        </p:nvSpPr>
        <p:spPr/>
        <p:txBody>
          <a:bodyPr>
            <a:normAutofit/>
          </a:bodyPr>
          <a:lstStyle/>
          <a:p>
            <a:r>
              <a:rPr lang="en-AU" sz="2000" dirty="0"/>
              <a:t>In BGP AS Path manipulation is also a problem</a:t>
            </a:r>
          </a:p>
          <a:p>
            <a:r>
              <a:rPr lang="en-AU" sz="2000" dirty="0"/>
              <a:t>How can a BGPSEC speaker know that the AS Path in a BGP Update is genuine?</a:t>
            </a:r>
          </a:p>
          <a:p>
            <a:r>
              <a:rPr lang="en-AU" sz="2000" dirty="0"/>
              <a:t>Answering this question in BGPSEC gets very messy very quickly!</a:t>
            </a:r>
          </a:p>
          <a:p>
            <a:endParaRPr lang="en-AU" sz="2000" dirty="0"/>
          </a:p>
          <a:p>
            <a:pPr marL="0" indent="0">
              <a:buNone/>
            </a:pPr>
            <a:r>
              <a:rPr lang="en-AU" sz="2000" i="1" dirty="0"/>
              <a:t>In my opinion:</a:t>
            </a:r>
            <a:r>
              <a:rPr lang="en-AU" sz="2000" dirty="0"/>
              <a:t> </a:t>
            </a:r>
            <a:r>
              <a:rPr lang="en-AU" sz="2000" i="1" dirty="0"/>
              <a:t>It’s highly unlikely that we will see widespread uptake of BGPSEC anytime soon, if ever, largely due to the overheads associated with AS path signing</a:t>
            </a:r>
          </a:p>
        </p:txBody>
      </p:sp>
      <p:sp>
        <p:nvSpPr>
          <p:cNvPr id="4" name="Slide Number Placeholder 3">
            <a:extLst>
              <a:ext uri="{FF2B5EF4-FFF2-40B4-BE49-F238E27FC236}">
                <a16:creationId xmlns:a16="http://schemas.microsoft.com/office/drawing/2014/main" id="{3B597334-964D-4141-9C0B-B5D5EBFADBE0}"/>
              </a:ext>
            </a:extLst>
          </p:cNvPr>
          <p:cNvSpPr>
            <a:spLocks noGrp="1"/>
          </p:cNvSpPr>
          <p:nvPr>
            <p:ph type="sldNum" sz="quarter" idx="4"/>
          </p:nvPr>
        </p:nvSpPr>
        <p:spPr/>
        <p:txBody>
          <a:bodyPr/>
          <a:lstStyle/>
          <a:p>
            <a:fld id="{38B2A337-2C29-4402-A0A2-E290C184D5D3}" type="slidenum">
              <a:rPr lang="en-AU" kern="0" smtClean="0"/>
              <a:pPr/>
              <a:t>19</a:t>
            </a:fld>
            <a:endParaRPr lang="en-AU" kern="0" dirty="0"/>
          </a:p>
        </p:txBody>
      </p:sp>
    </p:spTree>
    <p:extLst>
      <p:ext uri="{BB962C8B-B14F-4D97-AF65-F5344CB8AC3E}">
        <p14:creationId xmlns:p14="http://schemas.microsoft.com/office/powerpoint/2010/main" val="83264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we want…</a:t>
            </a:r>
          </a:p>
        </p:txBody>
      </p:sp>
      <p:sp>
        <p:nvSpPr>
          <p:cNvPr id="4" name="Content Placeholder 3"/>
          <p:cNvSpPr>
            <a:spLocks noGrp="1"/>
          </p:cNvSpPr>
          <p:nvPr>
            <p:ph idx="1"/>
          </p:nvPr>
        </p:nvSpPr>
        <p:spPr/>
        <p:txBody>
          <a:bodyPr/>
          <a:lstStyle/>
          <a:p>
            <a:r>
              <a:rPr lang="en-US" dirty="0"/>
              <a:t>We want the routing system to advertise the </a:t>
            </a:r>
            <a:r>
              <a:rPr lang="en-US" b="1" dirty="0"/>
              <a:t>correct</a:t>
            </a:r>
            <a:r>
              <a:rPr lang="en-US" dirty="0"/>
              <a:t> reachability information for “</a:t>
            </a:r>
            <a:r>
              <a:rPr lang="en-US" b="1" dirty="0"/>
              <a:t>legitimately</a:t>
            </a:r>
            <a:r>
              <a:rPr lang="en-US" dirty="0"/>
              <a:t> </a:t>
            </a:r>
            <a:r>
              <a:rPr lang="en-US" b="1" dirty="0"/>
              <a:t>connected</a:t>
            </a:r>
            <a:r>
              <a:rPr lang="en-US" dirty="0"/>
              <a:t> prefixes at all times</a:t>
            </a:r>
          </a:p>
          <a:p>
            <a:r>
              <a:rPr lang="en-US" dirty="0"/>
              <a:t>That means that we want to </a:t>
            </a:r>
            <a:r>
              <a:rPr lang="en-US" b="1" dirty="0"/>
              <a:t>avoid</a:t>
            </a:r>
            <a:r>
              <a:rPr lang="en-US" dirty="0"/>
              <a:t>:</a:t>
            </a:r>
          </a:p>
          <a:p>
            <a:pPr lvl="1"/>
            <a:r>
              <a:rPr lang="en-US" dirty="0"/>
              <a:t>promulgating reachability for bogus address prefixes</a:t>
            </a:r>
          </a:p>
          <a:p>
            <a:pPr lvl="1"/>
            <a:r>
              <a:rPr lang="en-US" dirty="0"/>
              <a:t>promulgating incorrect paths for reachable prefixes</a:t>
            </a:r>
          </a:p>
          <a:p>
            <a:pPr lvl="1"/>
            <a:r>
              <a:rPr lang="en-US" dirty="0"/>
              <a:t>blocking paths for legitimately connected prefixes</a:t>
            </a:r>
          </a:p>
          <a:p>
            <a:endParaRPr lang="en-US" dirty="0"/>
          </a:p>
        </p:txBody>
      </p:sp>
    </p:spTree>
    <p:extLst>
      <p:ext uri="{BB962C8B-B14F-4D97-AF65-F5344CB8AC3E}">
        <p14:creationId xmlns:p14="http://schemas.microsoft.com/office/powerpoint/2010/main" val="29190829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Errrr</a:t>
            </a:r>
            <a:r>
              <a:rPr lang="en-US" dirty="0"/>
              <a:t> – why isn’t this being adopted by ISPs?</a:t>
            </a:r>
          </a:p>
        </p:txBody>
      </p:sp>
      <p:sp>
        <p:nvSpPr>
          <p:cNvPr id="3" name="Content Placeholder 2"/>
          <p:cNvSpPr>
            <a:spLocks noGrp="1"/>
          </p:cNvSpPr>
          <p:nvPr>
            <p:ph idx="1"/>
          </p:nvPr>
        </p:nvSpPr>
        <p:spPr/>
        <p:txBody>
          <a:bodyPr>
            <a:normAutofit lnSpcReduction="10000"/>
          </a:bodyPr>
          <a:lstStyle/>
          <a:p>
            <a:r>
              <a:rPr lang="en-US" dirty="0"/>
              <a:t>Cryptography and Certificate management are operationally challenging:</a:t>
            </a:r>
          </a:p>
          <a:p>
            <a:pPr marL="342900" lvl="1" indent="0">
              <a:buNone/>
            </a:pPr>
            <a:r>
              <a:rPr lang="en-US" dirty="0"/>
              <a:t>which is often seen as one more thing to go wrong!</a:t>
            </a:r>
          </a:p>
          <a:p>
            <a:r>
              <a:rPr lang="en-US" dirty="0"/>
              <a:t>Validation of signed data is convoluted – maybe it should’ve been simpler</a:t>
            </a:r>
          </a:p>
          <a:p>
            <a:r>
              <a:rPr lang="en-US" dirty="0"/>
              <a:t>Its not just ROAs – you need AS Path protection as well</a:t>
            </a:r>
          </a:p>
          <a:p>
            <a:pPr lvl="1"/>
            <a:r>
              <a:rPr lang="en-US" dirty="0"/>
              <a:t>As long as a hijacker includes your ROA-described originating AS in the faked AS PATH then the hijacker can still inject a false route</a:t>
            </a:r>
          </a:p>
          <a:p>
            <a:pPr lvl="1"/>
            <a:r>
              <a:rPr lang="en-US" dirty="0"/>
              <a:t>If ROAs are challenging for operators, then </a:t>
            </a:r>
            <a:r>
              <a:rPr lang="en-US" dirty="0" err="1"/>
              <a:t>BGPsec</a:t>
            </a:r>
            <a:r>
              <a:rPr lang="en-US" dirty="0"/>
              <a:t> is far more so!</a:t>
            </a:r>
          </a:p>
        </p:txBody>
      </p:sp>
    </p:spTree>
    <p:extLst>
      <p:ext uri="{BB962C8B-B14F-4D97-AF65-F5344CB8AC3E}">
        <p14:creationId xmlns:p14="http://schemas.microsoft.com/office/powerpoint/2010/main" val="9002939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Perfect is the Enemy of the Good</a:t>
            </a:r>
          </a:p>
        </p:txBody>
      </p:sp>
      <p:sp>
        <p:nvSpPr>
          <p:cNvPr id="3" name="Content Placeholder 2"/>
          <p:cNvSpPr>
            <a:spLocks noGrp="1"/>
          </p:cNvSpPr>
          <p:nvPr>
            <p:ph idx="1"/>
          </p:nvPr>
        </p:nvSpPr>
        <p:spPr/>
        <p:txBody>
          <a:bodyPr>
            <a:normAutofit/>
          </a:bodyPr>
          <a:lstStyle/>
          <a:p>
            <a:pPr marL="0" indent="0">
              <a:buNone/>
            </a:pPr>
            <a:r>
              <a:rPr lang="en-US" dirty="0"/>
              <a:t>Maybe there are some “Good” things we can do right now instead of just waiting for </a:t>
            </a:r>
            <a:r>
              <a:rPr lang="en-US" dirty="0" err="1"/>
              <a:t>BGPsec</a:t>
            </a:r>
            <a:r>
              <a:rPr lang="en-US" dirty="0"/>
              <a:t> to be sorted out!</a:t>
            </a:r>
          </a:p>
          <a:p>
            <a:endParaRPr lang="en-US" dirty="0"/>
          </a:p>
        </p:txBody>
      </p:sp>
    </p:spTree>
    <p:extLst>
      <p:ext uri="{BB962C8B-B14F-4D97-AF65-F5344CB8AC3E}">
        <p14:creationId xmlns:p14="http://schemas.microsoft.com/office/powerpoint/2010/main" val="7633952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Ideas?</a:t>
            </a:r>
          </a:p>
        </p:txBody>
      </p:sp>
      <p:sp>
        <p:nvSpPr>
          <p:cNvPr id="3" name="Content Placeholder 2"/>
          <p:cNvSpPr>
            <a:spLocks noGrp="1"/>
          </p:cNvSpPr>
          <p:nvPr>
            <p:ph idx="1"/>
          </p:nvPr>
        </p:nvSpPr>
        <p:spPr/>
        <p:txBody>
          <a:bodyPr>
            <a:normAutofit fontScale="85000" lnSpcReduction="10000"/>
          </a:bodyPr>
          <a:lstStyle/>
          <a:p>
            <a:r>
              <a:rPr lang="en-US" dirty="0"/>
              <a:t>Waiting for everyone to adopt a complex and challenging technology solution is probably not going to happen anytime soon</a:t>
            </a:r>
          </a:p>
          <a:p>
            <a:r>
              <a:rPr lang="en-US" dirty="0"/>
              <a:t>Are that other things we can do that leverage the RPKI in ways that improve upon existing measures?</a:t>
            </a:r>
          </a:p>
          <a:p>
            <a:pPr lvl="1"/>
            <a:r>
              <a:rPr lang="en-US" dirty="0"/>
              <a:t>Use ROAs to digitally sign a LOA?</a:t>
            </a:r>
          </a:p>
          <a:p>
            <a:pPr lvl="1"/>
            <a:r>
              <a:rPr lang="en-US" dirty="0"/>
              <a:t>Digitally sign </a:t>
            </a:r>
            <a:r>
              <a:rPr lang="en-US" dirty="0" err="1"/>
              <a:t>whois</a:t>
            </a:r>
            <a:r>
              <a:rPr lang="en-US" dirty="0"/>
              <a:t> entries?</a:t>
            </a:r>
          </a:p>
          <a:p>
            <a:pPr lvl="1"/>
            <a:r>
              <a:rPr lang="en-US" dirty="0"/>
              <a:t>Digitally sign Routing Policy descriptions in IRRs</a:t>
            </a:r>
          </a:p>
          <a:p>
            <a:pPr lvl="1"/>
            <a:endParaRPr lang="en-US" dirty="0"/>
          </a:p>
          <a:p>
            <a:pPr lvl="1"/>
            <a:r>
              <a:rPr lang="en-US" dirty="0"/>
              <a:t>Signed data could help a user to determine if the information is current and genuine</a:t>
            </a:r>
          </a:p>
          <a:p>
            <a:pPr lvl="1"/>
            <a:r>
              <a:rPr lang="en-US" dirty="0"/>
              <a:t>This would not directly impact routing infrastructure, but instead would improve the operators’ route admission process to automatically identify routing requests that do not match signed registry / routing database information</a:t>
            </a:r>
          </a:p>
          <a:p>
            <a:pPr lvl="1"/>
            <a:endParaRPr lang="en-US" dirty="0"/>
          </a:p>
        </p:txBody>
      </p:sp>
    </p:spTree>
    <p:extLst>
      <p:ext uri="{BB962C8B-B14F-4D97-AF65-F5344CB8AC3E}">
        <p14:creationId xmlns:p14="http://schemas.microsoft.com/office/powerpoint/2010/main" val="15025118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07BB0-F8FE-8547-9991-3548A1049DBB}"/>
              </a:ext>
            </a:extLst>
          </p:cNvPr>
          <p:cNvSpPr>
            <a:spLocks noGrp="1"/>
          </p:cNvSpPr>
          <p:nvPr>
            <p:ph type="title"/>
          </p:nvPr>
        </p:nvSpPr>
        <p:spPr/>
        <p:txBody>
          <a:bodyPr/>
          <a:lstStyle/>
          <a:p>
            <a:r>
              <a:rPr lang="en-AU" dirty="0"/>
              <a:t>What should we do?</a:t>
            </a:r>
          </a:p>
        </p:txBody>
      </p:sp>
      <p:sp>
        <p:nvSpPr>
          <p:cNvPr id="3" name="Content Placeholder 2">
            <a:extLst>
              <a:ext uri="{FF2B5EF4-FFF2-40B4-BE49-F238E27FC236}">
                <a16:creationId xmlns:a16="http://schemas.microsoft.com/office/drawing/2014/main" id="{EEBA8A2D-7803-7B4E-9972-51CB32C075E6}"/>
              </a:ext>
            </a:extLst>
          </p:cNvPr>
          <p:cNvSpPr>
            <a:spLocks noGrp="1"/>
          </p:cNvSpPr>
          <p:nvPr>
            <p:ph idx="1"/>
          </p:nvPr>
        </p:nvSpPr>
        <p:spPr/>
        <p:txBody>
          <a:bodyPr>
            <a:normAutofit fontScale="92500"/>
          </a:bodyPr>
          <a:lstStyle/>
          <a:p>
            <a:r>
              <a:rPr lang="en-AU" dirty="0"/>
              <a:t>We could keep on thinking about how to make a routing infrastructure that is impervious to attempts to coerce it into false states</a:t>
            </a:r>
          </a:p>
          <a:p>
            <a:pPr lvl="1"/>
            <a:r>
              <a:rPr lang="en-AU" dirty="0"/>
              <a:t>But it seems that we are not sure how to do this, and not sure who would pay the cost of trying to do this! </a:t>
            </a:r>
          </a:p>
          <a:p>
            <a:pPr marL="0" indent="0">
              <a:buNone/>
            </a:pPr>
            <a:r>
              <a:rPr lang="en-AU" dirty="0"/>
              <a:t>AND/OR </a:t>
            </a:r>
          </a:p>
          <a:p>
            <a:r>
              <a:rPr lang="en-AU" dirty="0"/>
              <a:t>Perhaps we should undertake some focussed work on open BGP monitoring and alarm services that allow us to detect and identify routing issues as they arise, and assist network operators to respond quickly and effectively</a:t>
            </a:r>
          </a:p>
        </p:txBody>
      </p:sp>
      <p:sp>
        <p:nvSpPr>
          <p:cNvPr id="4" name="Slide Number Placeholder 3">
            <a:extLst>
              <a:ext uri="{FF2B5EF4-FFF2-40B4-BE49-F238E27FC236}">
                <a16:creationId xmlns:a16="http://schemas.microsoft.com/office/drawing/2014/main" id="{32522182-3A23-5844-8943-367C21EA1B89}"/>
              </a:ext>
            </a:extLst>
          </p:cNvPr>
          <p:cNvSpPr>
            <a:spLocks noGrp="1"/>
          </p:cNvSpPr>
          <p:nvPr>
            <p:ph type="sldNum" sz="quarter" idx="4"/>
          </p:nvPr>
        </p:nvSpPr>
        <p:spPr/>
        <p:txBody>
          <a:bodyPr/>
          <a:lstStyle/>
          <a:p>
            <a:fld id="{38B2A337-2C29-4402-A0A2-E290C184D5D3}" type="slidenum">
              <a:rPr lang="en-AU" kern="0" smtClean="0"/>
              <a:pPr/>
              <a:t>23</a:t>
            </a:fld>
            <a:endParaRPr lang="en-AU" kern="0" dirty="0"/>
          </a:p>
        </p:txBody>
      </p:sp>
    </p:spTree>
    <p:extLst>
      <p:ext uri="{BB962C8B-B14F-4D97-AF65-F5344CB8AC3E}">
        <p14:creationId xmlns:p14="http://schemas.microsoft.com/office/powerpoint/2010/main" val="23860960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37982" y="1311088"/>
            <a:ext cx="1729961" cy="553998"/>
          </a:xfrm>
          <a:prstGeom prst="rect">
            <a:avLst/>
          </a:prstGeom>
          <a:noFill/>
        </p:spPr>
        <p:txBody>
          <a:bodyPr wrap="none" rtlCol="0">
            <a:spAutoFit/>
          </a:bodyPr>
          <a:lstStyle/>
          <a:p>
            <a:r>
              <a:rPr lang="en-US" sz="3000" dirty="0">
                <a:latin typeface="AhnbergHand" pitchFamily="2" charset="0"/>
              </a:rPr>
              <a:t>Thanks!</a:t>
            </a:r>
          </a:p>
        </p:txBody>
      </p:sp>
    </p:spTree>
    <p:extLst>
      <p:ext uri="{BB962C8B-B14F-4D97-AF65-F5344CB8AC3E}">
        <p14:creationId xmlns:p14="http://schemas.microsoft.com/office/powerpoint/2010/main" val="1784290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 we do today?</a:t>
            </a:r>
          </a:p>
        </p:txBody>
      </p:sp>
      <p:sp>
        <p:nvSpPr>
          <p:cNvPr id="3" name="Content Placeholder 2"/>
          <p:cNvSpPr>
            <a:spLocks noGrp="1"/>
          </p:cNvSpPr>
          <p:nvPr>
            <p:ph idx="1"/>
          </p:nvPr>
        </p:nvSpPr>
        <p:spPr>
          <a:xfrm>
            <a:off x="357708" y="1396113"/>
            <a:ext cx="4646340" cy="2111741"/>
          </a:xfrm>
        </p:spPr>
        <p:txBody>
          <a:bodyPr>
            <a:normAutofit/>
          </a:bodyPr>
          <a:lstStyle/>
          <a:p>
            <a:pPr marL="0" indent="0">
              <a:buNone/>
            </a:pPr>
            <a:r>
              <a:rPr lang="en-US" sz="2000" dirty="0"/>
              <a:t>I ask you to route my address prefix</a:t>
            </a:r>
          </a:p>
          <a:p>
            <a:pPr marL="0" indent="0">
              <a:buNone/>
            </a:pPr>
            <a:r>
              <a:rPr lang="en-US" sz="2000" dirty="0"/>
              <a:t>You look for these addresses on </a:t>
            </a:r>
            <a:r>
              <a:rPr lang="en-US" sz="2000" b="1" dirty="0" err="1"/>
              <a:t>whois</a:t>
            </a:r>
            <a:r>
              <a:rPr lang="en-US" sz="2000" b="1" dirty="0"/>
              <a:t>*</a:t>
            </a:r>
          </a:p>
          <a:p>
            <a:pPr marL="0" indent="0">
              <a:buNone/>
            </a:pPr>
            <a:r>
              <a:rPr lang="en-US" sz="2000" dirty="0"/>
              <a:t>If it all seems to match then accept the request and add it to the network filters for this customer</a:t>
            </a:r>
          </a:p>
          <a:p>
            <a:pPr marL="0" indent="0">
              <a:buNone/>
            </a:pPr>
            <a:endParaRPr lang="en-US" sz="2000"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039"/>
          <a:stretch/>
        </p:blipFill>
        <p:spPr>
          <a:xfrm>
            <a:off x="5492490" y="1203598"/>
            <a:ext cx="3245555" cy="3200400"/>
          </a:xfrm>
          <a:prstGeom prst="rect">
            <a:avLst/>
          </a:prstGeom>
        </p:spPr>
      </p:pic>
      <p:sp>
        <p:nvSpPr>
          <p:cNvPr id="5" name="Freeform 4"/>
          <p:cNvSpPr/>
          <p:nvPr/>
        </p:nvSpPr>
        <p:spPr>
          <a:xfrm>
            <a:off x="4632799" y="1995686"/>
            <a:ext cx="742497" cy="738094"/>
          </a:xfrm>
          <a:custGeom>
            <a:avLst/>
            <a:gdLst>
              <a:gd name="connsiteX0" fmla="*/ 33795 w 2588851"/>
              <a:gd name="connsiteY0" fmla="*/ 15937 h 984125"/>
              <a:gd name="connsiteX1" fmla="*/ 132406 w 2588851"/>
              <a:gd name="connsiteY1" fmla="*/ 6972 h 984125"/>
              <a:gd name="connsiteX2" fmla="*/ 1100595 w 2588851"/>
              <a:gd name="connsiteY2" fmla="*/ 105584 h 984125"/>
              <a:gd name="connsiteX3" fmla="*/ 1378501 w 2588851"/>
              <a:gd name="connsiteY3" fmla="*/ 500031 h 984125"/>
              <a:gd name="connsiteX4" fmla="*/ 2517018 w 2588851"/>
              <a:gd name="connsiteY4" fmla="*/ 733113 h 984125"/>
              <a:gd name="connsiteX5" fmla="*/ 2355653 w 2588851"/>
              <a:gd name="connsiteY5" fmla="*/ 553819 h 984125"/>
              <a:gd name="connsiteX6" fmla="*/ 2588736 w 2588851"/>
              <a:gd name="connsiteY6" fmla="*/ 706219 h 984125"/>
              <a:gd name="connsiteX7" fmla="*/ 2319795 w 2588851"/>
              <a:gd name="connsiteY7" fmla="*/ 984125 h 984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88851" h="984125">
                <a:moveTo>
                  <a:pt x="33795" y="15937"/>
                </a:moveTo>
                <a:cubicBezTo>
                  <a:pt x="-5800" y="3984"/>
                  <a:pt x="-45394" y="-7969"/>
                  <a:pt x="132406" y="6972"/>
                </a:cubicBezTo>
                <a:cubicBezTo>
                  <a:pt x="310206" y="21913"/>
                  <a:pt x="892913" y="23408"/>
                  <a:pt x="1100595" y="105584"/>
                </a:cubicBezTo>
                <a:cubicBezTo>
                  <a:pt x="1308278" y="187761"/>
                  <a:pt x="1142431" y="395443"/>
                  <a:pt x="1378501" y="500031"/>
                </a:cubicBezTo>
                <a:cubicBezTo>
                  <a:pt x="1614571" y="604619"/>
                  <a:pt x="2354159" y="724148"/>
                  <a:pt x="2517018" y="733113"/>
                </a:cubicBezTo>
                <a:cubicBezTo>
                  <a:pt x="2679877" y="742078"/>
                  <a:pt x="2343700" y="558301"/>
                  <a:pt x="2355653" y="553819"/>
                </a:cubicBezTo>
                <a:cubicBezTo>
                  <a:pt x="2367606" y="549337"/>
                  <a:pt x="2594712" y="634501"/>
                  <a:pt x="2588736" y="706219"/>
                </a:cubicBezTo>
                <a:cubicBezTo>
                  <a:pt x="2582760" y="777937"/>
                  <a:pt x="2364618" y="939302"/>
                  <a:pt x="2319795" y="98412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TextBox 5">
            <a:extLst>
              <a:ext uri="{FF2B5EF4-FFF2-40B4-BE49-F238E27FC236}">
                <a16:creationId xmlns:a16="http://schemas.microsoft.com/office/drawing/2014/main" id="{DE3CA5FA-D4C5-3C4E-B498-0D5B5784D301}"/>
              </a:ext>
            </a:extLst>
          </p:cNvPr>
          <p:cNvSpPr txBox="1"/>
          <p:nvPr/>
        </p:nvSpPr>
        <p:spPr>
          <a:xfrm>
            <a:off x="1647869" y="3723878"/>
            <a:ext cx="3600400" cy="738664"/>
          </a:xfrm>
          <a:prstGeom prst="rect">
            <a:avLst/>
          </a:prstGeom>
          <a:noFill/>
        </p:spPr>
        <p:txBody>
          <a:bodyPr wrap="square" rtlCol="0">
            <a:spAutoFit/>
          </a:bodyPr>
          <a:lstStyle/>
          <a:p>
            <a:r>
              <a:rPr lang="en-AU" sz="1050" dirty="0"/>
              <a:t>* As usual, its not as simple as that, as there are a number of </a:t>
            </a:r>
            <a:r>
              <a:rPr lang="en-AU" sz="1050" dirty="0" err="1"/>
              <a:t>whois</a:t>
            </a:r>
            <a:r>
              <a:rPr lang="en-AU" sz="1050" dirty="0"/>
              <a:t> servers, and you probably have to negotiate across a number of them to get what you are after, or to be assured that the entry is not in any of the registry data collections</a:t>
            </a:r>
          </a:p>
        </p:txBody>
      </p:sp>
    </p:spTree>
    <p:extLst>
      <p:ext uri="{BB962C8B-B14F-4D97-AF65-F5344CB8AC3E}">
        <p14:creationId xmlns:p14="http://schemas.microsoft.com/office/powerpoint/2010/main" val="1376600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 we do today?</a:t>
            </a:r>
          </a:p>
        </p:txBody>
      </p:sp>
      <p:sp>
        <p:nvSpPr>
          <p:cNvPr id="3" name="Content Placeholder 2"/>
          <p:cNvSpPr>
            <a:spLocks noGrp="1"/>
          </p:cNvSpPr>
          <p:nvPr>
            <p:ph idx="1"/>
          </p:nvPr>
        </p:nvSpPr>
        <p:spPr>
          <a:xfrm>
            <a:off x="357708" y="1396113"/>
            <a:ext cx="4646340" cy="3263504"/>
          </a:xfrm>
        </p:spPr>
        <p:txBody>
          <a:bodyPr>
            <a:normAutofit/>
          </a:bodyPr>
          <a:lstStyle/>
          <a:p>
            <a:pPr marL="0" indent="0">
              <a:buNone/>
            </a:pPr>
            <a:r>
              <a:rPr lang="en-US" sz="2000" dirty="0"/>
              <a:t>I ask you to route my address prefix</a:t>
            </a:r>
          </a:p>
          <a:p>
            <a:pPr marL="0" indent="0">
              <a:buNone/>
            </a:pPr>
            <a:r>
              <a:rPr lang="en-US" sz="2000" dirty="0"/>
              <a:t>You look for these addresses on </a:t>
            </a:r>
            <a:r>
              <a:rPr lang="en-US" sz="2000" b="1" dirty="0" err="1"/>
              <a:t>whois</a:t>
            </a:r>
            <a:endParaRPr lang="en-US" sz="2000" b="1" dirty="0"/>
          </a:p>
          <a:p>
            <a:pPr marL="0" indent="0">
              <a:buNone/>
            </a:pPr>
            <a:r>
              <a:rPr lang="en-US" sz="2000" dirty="0"/>
              <a:t>If it all seems to match then accept the request and add it to the network filters for this customer</a:t>
            </a:r>
          </a:p>
          <a:p>
            <a:pPr marL="0" indent="0">
              <a:buNone/>
            </a:pPr>
            <a:endParaRPr lang="en-US" sz="2000"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039"/>
          <a:stretch/>
        </p:blipFill>
        <p:spPr>
          <a:xfrm>
            <a:off x="5492490" y="1203598"/>
            <a:ext cx="3245555" cy="3200400"/>
          </a:xfrm>
          <a:prstGeom prst="rect">
            <a:avLst/>
          </a:prstGeom>
        </p:spPr>
      </p:pic>
      <p:sp>
        <p:nvSpPr>
          <p:cNvPr id="5" name="Freeform 4"/>
          <p:cNvSpPr/>
          <p:nvPr/>
        </p:nvSpPr>
        <p:spPr>
          <a:xfrm>
            <a:off x="4774473" y="1995686"/>
            <a:ext cx="742497" cy="738094"/>
          </a:xfrm>
          <a:custGeom>
            <a:avLst/>
            <a:gdLst>
              <a:gd name="connsiteX0" fmla="*/ 33795 w 2588851"/>
              <a:gd name="connsiteY0" fmla="*/ 15937 h 984125"/>
              <a:gd name="connsiteX1" fmla="*/ 132406 w 2588851"/>
              <a:gd name="connsiteY1" fmla="*/ 6972 h 984125"/>
              <a:gd name="connsiteX2" fmla="*/ 1100595 w 2588851"/>
              <a:gd name="connsiteY2" fmla="*/ 105584 h 984125"/>
              <a:gd name="connsiteX3" fmla="*/ 1378501 w 2588851"/>
              <a:gd name="connsiteY3" fmla="*/ 500031 h 984125"/>
              <a:gd name="connsiteX4" fmla="*/ 2517018 w 2588851"/>
              <a:gd name="connsiteY4" fmla="*/ 733113 h 984125"/>
              <a:gd name="connsiteX5" fmla="*/ 2355653 w 2588851"/>
              <a:gd name="connsiteY5" fmla="*/ 553819 h 984125"/>
              <a:gd name="connsiteX6" fmla="*/ 2588736 w 2588851"/>
              <a:gd name="connsiteY6" fmla="*/ 706219 h 984125"/>
              <a:gd name="connsiteX7" fmla="*/ 2319795 w 2588851"/>
              <a:gd name="connsiteY7" fmla="*/ 984125 h 984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88851" h="984125">
                <a:moveTo>
                  <a:pt x="33795" y="15937"/>
                </a:moveTo>
                <a:cubicBezTo>
                  <a:pt x="-5800" y="3984"/>
                  <a:pt x="-45394" y="-7969"/>
                  <a:pt x="132406" y="6972"/>
                </a:cubicBezTo>
                <a:cubicBezTo>
                  <a:pt x="310206" y="21913"/>
                  <a:pt x="892913" y="23408"/>
                  <a:pt x="1100595" y="105584"/>
                </a:cubicBezTo>
                <a:cubicBezTo>
                  <a:pt x="1308278" y="187761"/>
                  <a:pt x="1142431" y="395443"/>
                  <a:pt x="1378501" y="500031"/>
                </a:cubicBezTo>
                <a:cubicBezTo>
                  <a:pt x="1614571" y="604619"/>
                  <a:pt x="2354159" y="724148"/>
                  <a:pt x="2517018" y="733113"/>
                </a:cubicBezTo>
                <a:cubicBezTo>
                  <a:pt x="2679877" y="742078"/>
                  <a:pt x="2343700" y="558301"/>
                  <a:pt x="2355653" y="553819"/>
                </a:cubicBezTo>
                <a:cubicBezTo>
                  <a:pt x="2367606" y="549337"/>
                  <a:pt x="2594712" y="634501"/>
                  <a:pt x="2588736" y="706219"/>
                </a:cubicBezTo>
                <a:cubicBezTo>
                  <a:pt x="2582760" y="777937"/>
                  <a:pt x="2364618" y="939302"/>
                  <a:pt x="2319795" y="98412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TextBox 5">
            <a:extLst>
              <a:ext uri="{FF2B5EF4-FFF2-40B4-BE49-F238E27FC236}">
                <a16:creationId xmlns:a16="http://schemas.microsoft.com/office/drawing/2014/main" id="{DBD37CA9-E28F-6546-9A20-F8EF7558B776}"/>
              </a:ext>
            </a:extLst>
          </p:cNvPr>
          <p:cNvSpPr txBox="1"/>
          <p:nvPr/>
        </p:nvSpPr>
        <p:spPr>
          <a:xfrm rot="20975284">
            <a:off x="967023" y="2138683"/>
            <a:ext cx="6187912" cy="553998"/>
          </a:xfrm>
          <a:prstGeom prst="rect">
            <a:avLst/>
          </a:prstGeom>
          <a:solidFill>
            <a:schemeClr val="bg1"/>
          </a:solidFill>
        </p:spPr>
        <p:txBody>
          <a:bodyPr wrap="none" rtlCol="0">
            <a:spAutoFit/>
          </a:bodyPr>
          <a:lstStyle/>
          <a:p>
            <a:r>
              <a:rPr lang="en-US" sz="3000" dirty="0">
                <a:solidFill>
                  <a:schemeClr val="accent6">
                    <a:lumMod val="50000"/>
                  </a:schemeClr>
                </a:solidFill>
                <a:latin typeface="AhnbergHand" charset="0"/>
                <a:ea typeface="AhnbergHand" charset="0"/>
                <a:cs typeface="AhnbergHand" charset="0"/>
              </a:rPr>
              <a:t>The awesome power of </a:t>
            </a:r>
            <a:r>
              <a:rPr lang="en-US" sz="3000" dirty="0" err="1">
                <a:solidFill>
                  <a:schemeClr val="accent6">
                    <a:lumMod val="50000"/>
                  </a:schemeClr>
                </a:solidFill>
                <a:latin typeface="AhnbergHand" charset="0"/>
                <a:ea typeface="AhnbergHand" charset="0"/>
                <a:cs typeface="AhnbergHand" charset="0"/>
              </a:rPr>
              <a:t>whois</a:t>
            </a:r>
            <a:r>
              <a:rPr lang="en-US" sz="3000" dirty="0">
                <a:solidFill>
                  <a:schemeClr val="accent6">
                    <a:lumMod val="50000"/>
                  </a:schemeClr>
                </a:solidFill>
                <a:latin typeface="AhnbergHand" charset="0"/>
                <a:ea typeface="AhnbergHand" charset="0"/>
                <a:cs typeface="AhnbergHand" charset="0"/>
              </a:rPr>
              <a:t>!</a:t>
            </a:r>
          </a:p>
        </p:txBody>
      </p:sp>
      <p:sp>
        <p:nvSpPr>
          <p:cNvPr id="7" name="TextBox 6">
            <a:extLst>
              <a:ext uri="{FF2B5EF4-FFF2-40B4-BE49-F238E27FC236}">
                <a16:creationId xmlns:a16="http://schemas.microsoft.com/office/drawing/2014/main" id="{6C997D30-8A5D-CC42-834C-1707B7BAFA16}"/>
              </a:ext>
            </a:extLst>
          </p:cNvPr>
          <p:cNvSpPr txBox="1"/>
          <p:nvPr/>
        </p:nvSpPr>
        <p:spPr>
          <a:xfrm>
            <a:off x="1647869" y="3723878"/>
            <a:ext cx="3600400" cy="738664"/>
          </a:xfrm>
          <a:prstGeom prst="rect">
            <a:avLst/>
          </a:prstGeom>
          <a:noFill/>
        </p:spPr>
        <p:txBody>
          <a:bodyPr wrap="square" rtlCol="0">
            <a:spAutoFit/>
          </a:bodyPr>
          <a:lstStyle/>
          <a:p>
            <a:r>
              <a:rPr lang="en-AU" sz="1050" dirty="0"/>
              <a:t>* As usual, its not as simple as that, as there are a number of </a:t>
            </a:r>
            <a:r>
              <a:rPr lang="en-AU" sz="1050" dirty="0" err="1"/>
              <a:t>whois</a:t>
            </a:r>
            <a:r>
              <a:rPr lang="en-AU" sz="1050" dirty="0"/>
              <a:t> servers, and you probably have to negotiate across a number of them to get what you are after, or to be assured that the entry is not in any of the registry data collections</a:t>
            </a:r>
          </a:p>
        </p:txBody>
      </p:sp>
    </p:spTree>
    <p:extLst>
      <p:ext uri="{BB962C8B-B14F-4D97-AF65-F5344CB8AC3E}">
        <p14:creationId xmlns:p14="http://schemas.microsoft.com/office/powerpoint/2010/main" val="2958217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A8984325-2607-7A45-9AEE-7527E9FE6027}"/>
              </a:ext>
            </a:extLst>
          </p:cNvPr>
          <p:cNvSpPr txBox="1"/>
          <p:nvPr/>
        </p:nvSpPr>
        <p:spPr>
          <a:xfrm>
            <a:off x="1647869" y="3723878"/>
            <a:ext cx="3600400" cy="738664"/>
          </a:xfrm>
          <a:prstGeom prst="rect">
            <a:avLst/>
          </a:prstGeom>
          <a:noFill/>
        </p:spPr>
        <p:txBody>
          <a:bodyPr wrap="square" rtlCol="0">
            <a:spAutoFit/>
          </a:bodyPr>
          <a:lstStyle/>
          <a:p>
            <a:r>
              <a:rPr lang="en-AU" sz="1050" dirty="0"/>
              <a:t>* As usual, its not as simple as that, as there are a number of </a:t>
            </a:r>
            <a:r>
              <a:rPr lang="en-AU" sz="1050" dirty="0" err="1"/>
              <a:t>whois</a:t>
            </a:r>
            <a:r>
              <a:rPr lang="en-AU" sz="1050" dirty="0"/>
              <a:t> servers, and you probably have to negotiate across a number of them to get what you are after, or to be assured that the entry is not in any of the registry data collections</a:t>
            </a:r>
          </a:p>
        </p:txBody>
      </p:sp>
      <p:sp>
        <p:nvSpPr>
          <p:cNvPr id="2" name="Title 1"/>
          <p:cNvSpPr>
            <a:spLocks noGrp="1"/>
          </p:cNvSpPr>
          <p:nvPr>
            <p:ph type="title"/>
          </p:nvPr>
        </p:nvSpPr>
        <p:spPr/>
        <p:txBody>
          <a:bodyPr/>
          <a:lstStyle/>
          <a:p>
            <a:r>
              <a:rPr lang="en-US" dirty="0"/>
              <a:t>What do we do today?</a:t>
            </a:r>
          </a:p>
        </p:txBody>
      </p:sp>
      <p:sp>
        <p:nvSpPr>
          <p:cNvPr id="3" name="Content Placeholder 2"/>
          <p:cNvSpPr>
            <a:spLocks noGrp="1"/>
          </p:cNvSpPr>
          <p:nvPr>
            <p:ph idx="1"/>
          </p:nvPr>
        </p:nvSpPr>
        <p:spPr>
          <a:xfrm>
            <a:off x="357708" y="1396113"/>
            <a:ext cx="4646340" cy="3263504"/>
          </a:xfrm>
        </p:spPr>
        <p:txBody>
          <a:bodyPr>
            <a:normAutofit/>
          </a:bodyPr>
          <a:lstStyle/>
          <a:p>
            <a:pPr marL="0" indent="0">
              <a:buNone/>
            </a:pPr>
            <a:r>
              <a:rPr lang="en-US" sz="2000" dirty="0"/>
              <a:t>I ask you to route my address prefix</a:t>
            </a:r>
          </a:p>
          <a:p>
            <a:pPr marL="0" indent="0">
              <a:buNone/>
            </a:pPr>
            <a:r>
              <a:rPr lang="en-US" sz="2000" dirty="0"/>
              <a:t>You look for these addresses on </a:t>
            </a:r>
            <a:r>
              <a:rPr lang="en-US" sz="2000" b="1" dirty="0" err="1"/>
              <a:t>whois</a:t>
            </a:r>
            <a:endParaRPr lang="en-US" sz="2000" b="1" dirty="0"/>
          </a:p>
          <a:p>
            <a:pPr marL="0" indent="0">
              <a:buNone/>
            </a:pPr>
            <a:r>
              <a:rPr lang="en-US" sz="2000" dirty="0"/>
              <a:t>If it all seems to match then accept the request and add it to the network filters for this customer</a:t>
            </a:r>
          </a:p>
          <a:p>
            <a:pPr marL="0" indent="0">
              <a:buNone/>
            </a:pPr>
            <a:endParaRPr lang="en-US" sz="2000"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039"/>
          <a:stretch/>
        </p:blipFill>
        <p:spPr>
          <a:xfrm>
            <a:off x="5492490" y="1203598"/>
            <a:ext cx="3245555" cy="3200400"/>
          </a:xfrm>
          <a:prstGeom prst="rect">
            <a:avLst/>
          </a:prstGeom>
        </p:spPr>
      </p:pic>
      <p:sp>
        <p:nvSpPr>
          <p:cNvPr id="5" name="Freeform 4"/>
          <p:cNvSpPr/>
          <p:nvPr/>
        </p:nvSpPr>
        <p:spPr>
          <a:xfrm>
            <a:off x="4774473" y="1995686"/>
            <a:ext cx="742497" cy="738094"/>
          </a:xfrm>
          <a:custGeom>
            <a:avLst/>
            <a:gdLst>
              <a:gd name="connsiteX0" fmla="*/ 33795 w 2588851"/>
              <a:gd name="connsiteY0" fmla="*/ 15937 h 984125"/>
              <a:gd name="connsiteX1" fmla="*/ 132406 w 2588851"/>
              <a:gd name="connsiteY1" fmla="*/ 6972 h 984125"/>
              <a:gd name="connsiteX2" fmla="*/ 1100595 w 2588851"/>
              <a:gd name="connsiteY2" fmla="*/ 105584 h 984125"/>
              <a:gd name="connsiteX3" fmla="*/ 1378501 w 2588851"/>
              <a:gd name="connsiteY3" fmla="*/ 500031 h 984125"/>
              <a:gd name="connsiteX4" fmla="*/ 2517018 w 2588851"/>
              <a:gd name="connsiteY4" fmla="*/ 733113 h 984125"/>
              <a:gd name="connsiteX5" fmla="*/ 2355653 w 2588851"/>
              <a:gd name="connsiteY5" fmla="*/ 553819 h 984125"/>
              <a:gd name="connsiteX6" fmla="*/ 2588736 w 2588851"/>
              <a:gd name="connsiteY6" fmla="*/ 706219 h 984125"/>
              <a:gd name="connsiteX7" fmla="*/ 2319795 w 2588851"/>
              <a:gd name="connsiteY7" fmla="*/ 984125 h 984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88851" h="984125">
                <a:moveTo>
                  <a:pt x="33795" y="15937"/>
                </a:moveTo>
                <a:cubicBezTo>
                  <a:pt x="-5800" y="3984"/>
                  <a:pt x="-45394" y="-7969"/>
                  <a:pt x="132406" y="6972"/>
                </a:cubicBezTo>
                <a:cubicBezTo>
                  <a:pt x="310206" y="21913"/>
                  <a:pt x="892913" y="23408"/>
                  <a:pt x="1100595" y="105584"/>
                </a:cubicBezTo>
                <a:cubicBezTo>
                  <a:pt x="1308278" y="187761"/>
                  <a:pt x="1142431" y="395443"/>
                  <a:pt x="1378501" y="500031"/>
                </a:cubicBezTo>
                <a:cubicBezTo>
                  <a:pt x="1614571" y="604619"/>
                  <a:pt x="2354159" y="724148"/>
                  <a:pt x="2517018" y="733113"/>
                </a:cubicBezTo>
                <a:cubicBezTo>
                  <a:pt x="2679877" y="742078"/>
                  <a:pt x="2343700" y="558301"/>
                  <a:pt x="2355653" y="553819"/>
                </a:cubicBezTo>
                <a:cubicBezTo>
                  <a:pt x="2367606" y="549337"/>
                  <a:pt x="2594712" y="634501"/>
                  <a:pt x="2588736" y="706219"/>
                </a:cubicBezTo>
                <a:cubicBezTo>
                  <a:pt x="2582760" y="777937"/>
                  <a:pt x="2364618" y="939302"/>
                  <a:pt x="2319795" y="98412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TextBox 5">
            <a:extLst>
              <a:ext uri="{FF2B5EF4-FFF2-40B4-BE49-F238E27FC236}">
                <a16:creationId xmlns:a16="http://schemas.microsoft.com/office/drawing/2014/main" id="{7D545E1A-6835-6A42-8DDE-9B43270C1B8F}"/>
              </a:ext>
            </a:extLst>
          </p:cNvPr>
          <p:cNvSpPr txBox="1"/>
          <p:nvPr/>
        </p:nvSpPr>
        <p:spPr>
          <a:xfrm rot="20975284">
            <a:off x="956044" y="1386515"/>
            <a:ext cx="7066358" cy="2862322"/>
          </a:xfrm>
          <a:prstGeom prst="rect">
            <a:avLst/>
          </a:prstGeom>
          <a:solidFill>
            <a:schemeClr val="bg1"/>
          </a:solidFill>
        </p:spPr>
        <p:txBody>
          <a:bodyPr wrap="none" rtlCol="0">
            <a:spAutoFit/>
          </a:bodyPr>
          <a:lstStyle/>
          <a:p>
            <a:r>
              <a:rPr lang="en-US" sz="3000" dirty="0">
                <a:solidFill>
                  <a:schemeClr val="accent6">
                    <a:lumMod val="50000"/>
                  </a:schemeClr>
                </a:solidFill>
                <a:latin typeface="AhnbergHand" charset="0"/>
                <a:ea typeface="AhnbergHand" charset="0"/>
                <a:cs typeface="AhnbergHand" charset="0"/>
              </a:rPr>
              <a:t>This is a manual process that</a:t>
            </a:r>
          </a:p>
          <a:p>
            <a:r>
              <a:rPr lang="en-US" sz="3000" dirty="0">
                <a:solidFill>
                  <a:schemeClr val="accent6">
                    <a:lumMod val="50000"/>
                  </a:schemeClr>
                </a:solidFill>
                <a:latin typeface="AhnbergHand" charset="0"/>
                <a:ea typeface="AhnbergHand" charset="0"/>
                <a:cs typeface="AhnbergHand" charset="0"/>
              </a:rPr>
              <a:t>relies on </a:t>
            </a:r>
            <a:r>
              <a:rPr lang="en-US" sz="3000" dirty="0" err="1">
                <a:solidFill>
                  <a:schemeClr val="accent6">
                    <a:lumMod val="50000"/>
                  </a:schemeClr>
                </a:solidFill>
                <a:latin typeface="AhnbergHand" charset="0"/>
                <a:ea typeface="AhnbergHand" charset="0"/>
                <a:cs typeface="AhnbergHand" charset="0"/>
              </a:rPr>
              <a:t>ascii</a:t>
            </a:r>
            <a:r>
              <a:rPr lang="en-US" sz="3000" dirty="0">
                <a:solidFill>
                  <a:schemeClr val="accent6">
                    <a:lumMod val="50000"/>
                  </a:schemeClr>
                </a:solidFill>
                <a:latin typeface="AhnbergHand" charset="0"/>
                <a:ea typeface="AhnbergHand" charset="0"/>
                <a:cs typeface="AhnbergHand" charset="0"/>
              </a:rPr>
              <a:t> pattern matching</a:t>
            </a:r>
          </a:p>
          <a:p>
            <a:endParaRPr lang="en-US" sz="3000" dirty="0">
              <a:solidFill>
                <a:schemeClr val="accent6">
                  <a:lumMod val="50000"/>
                </a:schemeClr>
              </a:solidFill>
              <a:latin typeface="AhnbergHand" charset="0"/>
              <a:ea typeface="AhnbergHand" charset="0"/>
              <a:cs typeface="AhnbergHand" charset="0"/>
            </a:endParaRPr>
          </a:p>
          <a:p>
            <a:r>
              <a:rPr lang="en-US" sz="3000" dirty="0">
                <a:solidFill>
                  <a:schemeClr val="accent6">
                    <a:lumMod val="50000"/>
                  </a:schemeClr>
                </a:solidFill>
                <a:latin typeface="AhnbergHand" charset="0"/>
                <a:ea typeface="AhnbergHand" charset="0"/>
                <a:cs typeface="AhnbergHand" charset="0"/>
              </a:rPr>
              <a:t>It is error prone, does not scale,</a:t>
            </a:r>
          </a:p>
          <a:p>
            <a:r>
              <a:rPr lang="en-US" sz="3000" dirty="0">
                <a:solidFill>
                  <a:schemeClr val="accent6">
                    <a:lumMod val="50000"/>
                  </a:schemeClr>
                </a:solidFill>
                <a:latin typeface="AhnbergHand" charset="0"/>
                <a:ea typeface="AhnbergHand" charset="0"/>
                <a:cs typeface="AhnbergHand" charset="0"/>
              </a:rPr>
              <a:t>and provides no ongoing assurance</a:t>
            </a:r>
          </a:p>
          <a:p>
            <a:endParaRPr lang="en-US" sz="3000" dirty="0">
              <a:solidFill>
                <a:schemeClr val="accent6">
                  <a:lumMod val="50000"/>
                </a:schemeClr>
              </a:solidFill>
              <a:latin typeface="AhnbergHand" charset="0"/>
              <a:ea typeface="AhnbergHand" charset="0"/>
              <a:cs typeface="AhnbergHand" charset="0"/>
            </a:endParaRPr>
          </a:p>
        </p:txBody>
      </p:sp>
    </p:spTree>
    <p:extLst>
      <p:ext uri="{BB962C8B-B14F-4D97-AF65-F5344CB8AC3E}">
        <p14:creationId xmlns:p14="http://schemas.microsoft.com/office/powerpoint/2010/main" val="852549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 we do today?</a:t>
            </a:r>
          </a:p>
        </p:txBody>
      </p:sp>
      <p:sp>
        <p:nvSpPr>
          <p:cNvPr id="3" name="Content Placeholder 2"/>
          <p:cNvSpPr>
            <a:spLocks noGrp="1"/>
          </p:cNvSpPr>
          <p:nvPr>
            <p:ph idx="1"/>
          </p:nvPr>
        </p:nvSpPr>
        <p:spPr/>
        <p:txBody>
          <a:bodyPr/>
          <a:lstStyle/>
          <a:p>
            <a:pPr marL="0" indent="0">
              <a:buNone/>
            </a:pPr>
            <a:r>
              <a:rPr lang="en-US" dirty="0"/>
              <a:t>I ask you to route my net</a:t>
            </a:r>
          </a:p>
          <a:p>
            <a:pPr marL="0" indent="0">
              <a:buNone/>
            </a:pPr>
            <a:r>
              <a:rPr lang="en-US" dirty="0"/>
              <a:t>You ask for me to provide a</a:t>
            </a:r>
            <a:r>
              <a:rPr lang="en-US" b="1" dirty="0"/>
              <a:t> “Letter of Authority” </a:t>
            </a:r>
          </a:p>
          <a:p>
            <a:pPr marL="266700" lvl="1" indent="0">
              <a:buNone/>
            </a:pPr>
            <a:r>
              <a:rPr lang="en-US" dirty="0"/>
              <a:t>Which is an effort to absolve you  of all liability that may arise from announcing this route</a:t>
            </a:r>
          </a:p>
          <a:p>
            <a:pPr marL="0" indent="0">
              <a:buNone/>
            </a:pPr>
            <a:r>
              <a:rPr lang="en-US" dirty="0"/>
              <a:t>You then add the to the network filters for this customer</a:t>
            </a:r>
          </a:p>
          <a:p>
            <a:pPr marL="0" indent="0">
              <a:buNone/>
            </a:pPr>
            <a:endParaRPr lang="en-US" dirty="0"/>
          </a:p>
        </p:txBody>
      </p:sp>
    </p:spTree>
    <p:extLst>
      <p:ext uri="{BB962C8B-B14F-4D97-AF65-F5344CB8AC3E}">
        <p14:creationId xmlns:p14="http://schemas.microsoft.com/office/powerpoint/2010/main" val="4174944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 we do today?</a:t>
            </a:r>
          </a:p>
        </p:txBody>
      </p:sp>
      <p:sp>
        <p:nvSpPr>
          <p:cNvPr id="3" name="Content Placeholder 2"/>
          <p:cNvSpPr>
            <a:spLocks noGrp="1"/>
          </p:cNvSpPr>
          <p:nvPr>
            <p:ph idx="1"/>
          </p:nvPr>
        </p:nvSpPr>
        <p:spPr/>
        <p:txBody>
          <a:bodyPr/>
          <a:lstStyle/>
          <a:p>
            <a:pPr marL="0" indent="0">
              <a:buNone/>
            </a:pPr>
            <a:r>
              <a:rPr lang="en-US" dirty="0"/>
              <a:t>I ask you to route my net</a:t>
            </a:r>
          </a:p>
          <a:p>
            <a:pPr marL="0" indent="0">
              <a:buNone/>
            </a:pPr>
            <a:r>
              <a:rPr lang="en-US" dirty="0"/>
              <a:t>You ask for me to provide a</a:t>
            </a:r>
            <a:r>
              <a:rPr lang="en-US" b="1" dirty="0"/>
              <a:t> “Letter of Authority” </a:t>
            </a:r>
          </a:p>
          <a:p>
            <a:pPr marL="266700" lvl="1" indent="0">
              <a:buNone/>
            </a:pPr>
            <a:r>
              <a:rPr lang="en-US" dirty="0"/>
              <a:t>Which is an effort to absolve you  of all liability that may arise from announcing this route</a:t>
            </a:r>
          </a:p>
          <a:p>
            <a:pPr marL="0" indent="0">
              <a:buNone/>
            </a:pPr>
            <a:r>
              <a:rPr lang="en-US" dirty="0"/>
              <a:t>You then add the to the network filters for this customer</a:t>
            </a:r>
          </a:p>
          <a:p>
            <a:pPr marL="0" indent="0">
              <a:buNone/>
            </a:pPr>
            <a:endParaRPr lang="en-US" dirty="0"/>
          </a:p>
        </p:txBody>
      </p:sp>
      <p:pic>
        <p:nvPicPr>
          <p:cNvPr id="4" name="Picture 3">
            <a:extLst>
              <a:ext uri="{FF2B5EF4-FFF2-40B4-BE49-F238E27FC236}">
                <a16:creationId xmlns:a16="http://schemas.microsoft.com/office/drawing/2014/main" id="{C7B02547-56E9-A042-8861-4BB8E8DD4E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62250" y="0"/>
            <a:ext cx="3603567" cy="5143500"/>
          </a:xfrm>
          <a:prstGeom prst="rect">
            <a:avLst/>
          </a:prstGeom>
        </p:spPr>
      </p:pic>
      <p:sp>
        <p:nvSpPr>
          <p:cNvPr id="5" name="Rectangle 4">
            <a:extLst>
              <a:ext uri="{FF2B5EF4-FFF2-40B4-BE49-F238E27FC236}">
                <a16:creationId xmlns:a16="http://schemas.microsoft.com/office/drawing/2014/main" id="{3040E59E-B139-4C4C-9845-AAD8307EE914}"/>
              </a:ext>
            </a:extLst>
          </p:cNvPr>
          <p:cNvSpPr/>
          <p:nvPr/>
        </p:nvSpPr>
        <p:spPr>
          <a:xfrm>
            <a:off x="2915816" y="2571750"/>
            <a:ext cx="864096" cy="2880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4155951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 we do today?</a:t>
            </a:r>
          </a:p>
        </p:txBody>
      </p:sp>
      <p:sp>
        <p:nvSpPr>
          <p:cNvPr id="3" name="Content Placeholder 2"/>
          <p:cNvSpPr>
            <a:spLocks noGrp="1"/>
          </p:cNvSpPr>
          <p:nvPr>
            <p:ph idx="1"/>
          </p:nvPr>
        </p:nvSpPr>
        <p:spPr/>
        <p:txBody>
          <a:bodyPr/>
          <a:lstStyle/>
          <a:p>
            <a:pPr marL="0" indent="0">
              <a:buNone/>
            </a:pPr>
            <a:r>
              <a:rPr lang="en-US" dirty="0"/>
              <a:t>I ask you to route my net</a:t>
            </a:r>
          </a:p>
          <a:p>
            <a:pPr marL="0" indent="0">
              <a:buNone/>
            </a:pPr>
            <a:r>
              <a:rPr lang="en-US" dirty="0"/>
              <a:t>You ask for me to provide a</a:t>
            </a:r>
            <a:r>
              <a:rPr lang="en-US" b="1" dirty="0"/>
              <a:t> “Letter of Authority” </a:t>
            </a:r>
          </a:p>
          <a:p>
            <a:pPr marL="266700" lvl="1" indent="0">
              <a:buNone/>
            </a:pPr>
            <a:r>
              <a:rPr lang="en-US" dirty="0"/>
              <a:t>Which is an effort to absolve you  of all liability that may arise from announcing this route</a:t>
            </a:r>
          </a:p>
          <a:p>
            <a:pPr marL="0" indent="0">
              <a:buNone/>
            </a:pPr>
            <a:r>
              <a:rPr lang="en-US" dirty="0"/>
              <a:t>You then add the to the network filters for this customer</a:t>
            </a:r>
          </a:p>
          <a:p>
            <a:pPr marL="0" indent="0">
              <a:buNone/>
            </a:pPr>
            <a:endParaRPr lang="en-US" dirty="0"/>
          </a:p>
        </p:txBody>
      </p:sp>
      <p:pic>
        <p:nvPicPr>
          <p:cNvPr id="4" name="Picture 3">
            <a:extLst>
              <a:ext uri="{FF2B5EF4-FFF2-40B4-BE49-F238E27FC236}">
                <a16:creationId xmlns:a16="http://schemas.microsoft.com/office/drawing/2014/main" id="{C7B02547-56E9-A042-8861-4BB8E8DD4E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62250" y="0"/>
            <a:ext cx="3603567" cy="5143500"/>
          </a:xfrm>
          <a:prstGeom prst="rect">
            <a:avLst/>
          </a:prstGeom>
        </p:spPr>
      </p:pic>
      <p:sp>
        <p:nvSpPr>
          <p:cNvPr id="5" name="TextBox 4">
            <a:extLst>
              <a:ext uri="{FF2B5EF4-FFF2-40B4-BE49-F238E27FC236}">
                <a16:creationId xmlns:a16="http://schemas.microsoft.com/office/drawing/2014/main" id="{31736E02-480E-7F42-93FC-07CCE4C34FAE}"/>
              </a:ext>
            </a:extLst>
          </p:cNvPr>
          <p:cNvSpPr txBox="1"/>
          <p:nvPr/>
        </p:nvSpPr>
        <p:spPr>
          <a:xfrm rot="20975284">
            <a:off x="654909" y="903317"/>
            <a:ext cx="7838258" cy="3539430"/>
          </a:xfrm>
          <a:prstGeom prst="rect">
            <a:avLst/>
          </a:prstGeom>
          <a:solidFill>
            <a:schemeClr val="bg1"/>
          </a:solidFill>
        </p:spPr>
        <p:txBody>
          <a:bodyPr wrap="square" rtlCol="0">
            <a:spAutoFit/>
          </a:bodyPr>
          <a:lstStyle/>
          <a:p>
            <a:pPr algn="ctr"/>
            <a:r>
              <a:rPr lang="en-US" sz="2800" dirty="0">
                <a:solidFill>
                  <a:schemeClr val="accent6">
                    <a:lumMod val="50000"/>
                  </a:schemeClr>
                </a:solidFill>
                <a:latin typeface="AhnbergHand" charset="0"/>
                <a:ea typeface="AhnbergHand" charset="0"/>
                <a:cs typeface="AhnbergHand" charset="0"/>
              </a:rPr>
              <a:t>This is little more than blame shifting</a:t>
            </a:r>
          </a:p>
          <a:p>
            <a:pPr algn="ctr"/>
            <a:endParaRPr lang="en-US" sz="2800" dirty="0">
              <a:solidFill>
                <a:schemeClr val="accent6">
                  <a:lumMod val="50000"/>
                </a:schemeClr>
              </a:solidFill>
              <a:latin typeface="AhnbergHand" charset="0"/>
              <a:ea typeface="AhnbergHand" charset="0"/>
              <a:cs typeface="AhnbergHand" charset="0"/>
            </a:endParaRPr>
          </a:p>
          <a:p>
            <a:pPr algn="ctr"/>
            <a:r>
              <a:rPr lang="en-US" sz="2800" dirty="0">
                <a:solidFill>
                  <a:schemeClr val="accent6">
                    <a:lumMod val="50000"/>
                  </a:schemeClr>
                </a:solidFill>
                <a:latin typeface="AhnbergHand" charset="0"/>
                <a:ea typeface="AhnbergHand" charset="0"/>
                <a:cs typeface="AhnbergHand" charset="0"/>
              </a:rPr>
              <a:t>This is no good at detecting incorrect routing requests</a:t>
            </a:r>
          </a:p>
          <a:p>
            <a:pPr algn="ctr"/>
            <a:endParaRPr lang="en-US" sz="2800" dirty="0">
              <a:solidFill>
                <a:schemeClr val="accent6">
                  <a:lumMod val="50000"/>
                </a:schemeClr>
              </a:solidFill>
              <a:latin typeface="AhnbergHand" charset="0"/>
              <a:ea typeface="AhnbergHand" charset="0"/>
              <a:cs typeface="AhnbergHand" charset="0"/>
            </a:endParaRPr>
          </a:p>
          <a:p>
            <a:pPr algn="ctr"/>
            <a:r>
              <a:rPr lang="en-US" sz="2800" dirty="0">
                <a:solidFill>
                  <a:schemeClr val="accent6">
                    <a:lumMod val="50000"/>
                  </a:schemeClr>
                </a:solidFill>
                <a:latin typeface="AhnbergHand" charset="0"/>
                <a:ea typeface="AhnbergHand" charset="0"/>
                <a:cs typeface="AhnbergHand" charset="0"/>
              </a:rPr>
              <a:t>But at least you are off the hook when the network police</a:t>
            </a:r>
          </a:p>
          <a:p>
            <a:pPr algn="ctr"/>
            <a:r>
              <a:rPr lang="en-US" sz="2800" dirty="0">
                <a:solidFill>
                  <a:schemeClr val="accent6">
                    <a:lumMod val="50000"/>
                  </a:schemeClr>
                </a:solidFill>
                <a:latin typeface="AhnbergHand" charset="0"/>
                <a:ea typeface="AhnbergHand" charset="0"/>
                <a:cs typeface="AhnbergHand" charset="0"/>
              </a:rPr>
              <a:t>come knocking!!</a:t>
            </a:r>
          </a:p>
        </p:txBody>
      </p:sp>
    </p:spTree>
    <p:extLst>
      <p:ext uri="{BB962C8B-B14F-4D97-AF65-F5344CB8AC3E}">
        <p14:creationId xmlns:p14="http://schemas.microsoft.com/office/powerpoint/2010/main" val="2253813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 we do today?</a:t>
            </a:r>
          </a:p>
        </p:txBody>
      </p:sp>
      <p:sp>
        <p:nvSpPr>
          <p:cNvPr id="3" name="Content Placeholder 2"/>
          <p:cNvSpPr>
            <a:spLocks noGrp="1"/>
          </p:cNvSpPr>
          <p:nvPr>
            <p:ph idx="1"/>
          </p:nvPr>
        </p:nvSpPr>
        <p:spPr/>
        <p:txBody>
          <a:bodyPr/>
          <a:lstStyle/>
          <a:p>
            <a:pPr marL="0" indent="0">
              <a:buNone/>
            </a:pPr>
            <a:r>
              <a:rPr lang="en-US" dirty="0"/>
              <a:t>I ask you to route my net</a:t>
            </a:r>
          </a:p>
          <a:p>
            <a:pPr marL="0" indent="0">
              <a:buNone/>
            </a:pPr>
            <a:r>
              <a:rPr lang="en-US" dirty="0"/>
              <a:t>You ask for me to enter the details in a </a:t>
            </a:r>
            <a:r>
              <a:rPr lang="en-US" b="1" dirty="0"/>
              <a:t>route registry</a:t>
            </a:r>
          </a:p>
          <a:p>
            <a:pPr marL="0" indent="0">
              <a:buNone/>
            </a:pPr>
            <a:r>
              <a:rPr lang="en-US" dirty="0"/>
              <a:t>Your routers’ access filters may be automatically generated from the route registry data that I entered</a:t>
            </a:r>
          </a:p>
          <a:p>
            <a:pPr marL="0" indent="0">
              <a:buNone/>
            </a:pPr>
            <a:endParaRPr lang="en-US" dirty="0"/>
          </a:p>
        </p:txBody>
      </p:sp>
    </p:spTree>
    <p:extLst>
      <p:ext uri="{BB962C8B-B14F-4D97-AF65-F5344CB8AC3E}">
        <p14:creationId xmlns:p14="http://schemas.microsoft.com/office/powerpoint/2010/main" val="469902379"/>
      </p:ext>
    </p:extLst>
  </p:cSld>
  <p:clrMapOvr>
    <a:masterClrMapping/>
  </p:clrMapOvr>
</p:sld>
</file>

<file path=ppt/theme/theme1.xml><?xml version="1.0" encoding="utf-8"?>
<a:theme xmlns:a="http://schemas.openxmlformats.org/drawingml/2006/main" name="APNIC33PowerPointTemplateFinal">
  <a:themeElements>
    <a:clrScheme name="APNIC">
      <a:dk1>
        <a:sysClr val="windowText" lastClr="000000"/>
      </a:dk1>
      <a:lt1>
        <a:sysClr val="window" lastClr="FFFFFF"/>
      </a:lt1>
      <a:dk2>
        <a:srgbClr val="000000"/>
      </a:dk2>
      <a:lt2>
        <a:srgbClr val="FFFFFF"/>
      </a:lt2>
      <a:accent1>
        <a:srgbClr val="004FBA"/>
      </a:accent1>
      <a:accent2>
        <a:srgbClr val="F27D0A"/>
      </a:accent2>
      <a:accent3>
        <a:srgbClr val="590F4A"/>
      </a:accent3>
      <a:accent4>
        <a:srgbClr val="166813"/>
      </a:accent4>
      <a:accent5>
        <a:srgbClr val="C40836"/>
      </a:accent5>
      <a:accent6>
        <a:srgbClr val="FFCF0A"/>
      </a:accent6>
      <a:hlink>
        <a:srgbClr val="5C5C5C"/>
      </a:hlink>
      <a:folHlink>
        <a:srgbClr val="00A2D7"/>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APNIC33PowerPointTemplateFinal">
  <a:themeElements>
    <a:clrScheme name="APNIC">
      <a:dk1>
        <a:sysClr val="windowText" lastClr="000000"/>
      </a:dk1>
      <a:lt1>
        <a:sysClr val="window" lastClr="FFFFFF"/>
      </a:lt1>
      <a:dk2>
        <a:srgbClr val="000000"/>
      </a:dk2>
      <a:lt2>
        <a:srgbClr val="FFFFFF"/>
      </a:lt2>
      <a:accent1>
        <a:srgbClr val="004FBA"/>
      </a:accent1>
      <a:accent2>
        <a:srgbClr val="F27D0A"/>
      </a:accent2>
      <a:accent3>
        <a:srgbClr val="590F4A"/>
      </a:accent3>
      <a:accent4>
        <a:srgbClr val="166813"/>
      </a:accent4>
      <a:accent5>
        <a:srgbClr val="C40836"/>
      </a:accent5>
      <a:accent6>
        <a:srgbClr val="FFCF0A"/>
      </a:accent6>
      <a:hlink>
        <a:srgbClr val="5C5C5C"/>
      </a:hlink>
      <a:folHlink>
        <a:srgbClr val="00A2D7"/>
      </a:folHlink>
    </a:clrScheme>
    <a:fontScheme name="APNIC">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APNIC33PowerPointTemplateFinal">
  <a:themeElements>
    <a:clrScheme name="APNIC">
      <a:dk1>
        <a:sysClr val="windowText" lastClr="000000"/>
      </a:dk1>
      <a:lt1>
        <a:sysClr val="window" lastClr="FFFFFF"/>
      </a:lt1>
      <a:dk2>
        <a:srgbClr val="000000"/>
      </a:dk2>
      <a:lt2>
        <a:srgbClr val="FFFFFF"/>
      </a:lt2>
      <a:accent1>
        <a:srgbClr val="004FBA"/>
      </a:accent1>
      <a:accent2>
        <a:srgbClr val="F27D0A"/>
      </a:accent2>
      <a:accent3>
        <a:srgbClr val="590F4A"/>
      </a:accent3>
      <a:accent4>
        <a:srgbClr val="166813"/>
      </a:accent4>
      <a:accent5>
        <a:srgbClr val="C40836"/>
      </a:accent5>
      <a:accent6>
        <a:srgbClr val="FFCF0A"/>
      </a:accent6>
      <a:hlink>
        <a:srgbClr val="5C5C5C"/>
      </a:hlink>
      <a:folHlink>
        <a:srgbClr val="00A2D7"/>
      </a:folHlink>
    </a:clrScheme>
    <a:fontScheme name="APNIC">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APNIC33PowerPointTemplateFinal.potx</Template>
  <TotalTime>4893</TotalTime>
  <Words>1757</Words>
  <Application>Microsoft Macintosh PowerPoint</Application>
  <PresentationFormat>On-screen Show (16:9)</PresentationFormat>
  <Paragraphs>154</Paragraphs>
  <Slides>24</Slides>
  <Notes>2</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24</vt:i4>
      </vt:variant>
    </vt:vector>
  </HeadingPairs>
  <TitlesOfParts>
    <vt:vector size="31" baseType="lpstr">
      <vt:lpstr>AhnbergHand</vt:lpstr>
      <vt:lpstr>Arial</vt:lpstr>
      <vt:lpstr>Calibri</vt:lpstr>
      <vt:lpstr>Calibri Light</vt:lpstr>
      <vt:lpstr>APNIC33PowerPointTemplateFinal</vt:lpstr>
      <vt:lpstr>1_APNIC33PowerPointTemplateFinal</vt:lpstr>
      <vt:lpstr>3_APNIC33PowerPointTemplateFinal</vt:lpstr>
      <vt:lpstr>Some Thoughts on Integrity in Routing</vt:lpstr>
      <vt:lpstr>What we want…</vt:lpstr>
      <vt:lpstr>What do we do today?</vt:lpstr>
      <vt:lpstr>What do we do today?</vt:lpstr>
      <vt:lpstr>What do we do today?</vt:lpstr>
      <vt:lpstr>What do we do today?</vt:lpstr>
      <vt:lpstr>What do we do today?</vt:lpstr>
      <vt:lpstr>What do we do today?</vt:lpstr>
      <vt:lpstr>What do we do today?</vt:lpstr>
      <vt:lpstr>What do we do today?</vt:lpstr>
      <vt:lpstr>What do we do today?</vt:lpstr>
      <vt:lpstr>What do we do today?</vt:lpstr>
      <vt:lpstr>What’s the problem here?</vt:lpstr>
      <vt:lpstr>Registry Role</vt:lpstr>
      <vt:lpstr>Crypto to the rescue!</vt:lpstr>
      <vt:lpstr>The RPKI</vt:lpstr>
      <vt:lpstr>The RPKI Certificate Service</vt:lpstr>
      <vt:lpstr>BGPSEC: BGP + RPKI Origination</vt:lpstr>
      <vt:lpstr>BGPSEC: BGP + RPKI Propagation</vt:lpstr>
      <vt:lpstr>Errrr – why isn’t this being adopted by ISPs?</vt:lpstr>
      <vt:lpstr>The Perfect is the Enemy of the Good</vt:lpstr>
      <vt:lpstr>More Ideas?</vt:lpstr>
      <vt:lpstr>What should we do?</vt:lpstr>
      <vt:lpstr>PowerPoint Presentation</vt:lpstr>
    </vt:vector>
  </TitlesOfParts>
  <LinksUpToDate>false</LinksUpToDate>
  <SharedDoc>false</SharedDoc>
  <HyperlinksChanged>false</HyperlinksChanged>
  <AppVersion>16.0010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APNIC PowerPoint Template</dc:title>
  <dc:creator>Rebekah</dc:creator>
  <cp:lastModifiedBy>Geoff Huston</cp:lastModifiedBy>
  <cp:revision>127</cp:revision>
  <dcterms:created xsi:type="dcterms:W3CDTF">2014-12-22T07:13:58Z</dcterms:created>
  <dcterms:modified xsi:type="dcterms:W3CDTF">2018-02-26T03:12:19Z</dcterms:modified>
</cp:coreProperties>
</file>