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29"/>
  </p:handoutMasterIdLst>
  <p:sldIdLst>
    <p:sldId id="256" r:id="rId2"/>
    <p:sldId id="257" r:id="rId3"/>
    <p:sldId id="260" r:id="rId4"/>
    <p:sldId id="261" r:id="rId5"/>
    <p:sldId id="263" r:id="rId6"/>
    <p:sldId id="264" r:id="rId7"/>
    <p:sldId id="268" r:id="rId8"/>
    <p:sldId id="265" r:id="rId9"/>
    <p:sldId id="323" r:id="rId10"/>
    <p:sldId id="324" r:id="rId11"/>
    <p:sldId id="297" r:id="rId12"/>
    <p:sldId id="325" r:id="rId13"/>
    <p:sldId id="327" r:id="rId14"/>
    <p:sldId id="269" r:id="rId15"/>
    <p:sldId id="328" r:id="rId16"/>
    <p:sldId id="298" r:id="rId17"/>
    <p:sldId id="295" r:id="rId18"/>
    <p:sldId id="271" r:id="rId19"/>
    <p:sldId id="321" r:id="rId20"/>
    <p:sldId id="329" r:id="rId21"/>
    <p:sldId id="319" r:id="rId22"/>
    <p:sldId id="330" r:id="rId23"/>
    <p:sldId id="333" r:id="rId24"/>
    <p:sldId id="331" r:id="rId25"/>
    <p:sldId id="332" r:id="rId26"/>
    <p:sldId id="322" r:id="rId27"/>
    <p:sldId id="286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9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-25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42373-A757-0743-A4CE-19715D26123B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09F65-38E0-EF4E-BE05-D113F1952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51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8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71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107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84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75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6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6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9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22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74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A84E9-B687-4E45-B4F3-0266221EBE61}" type="datetimeFigureOut">
              <a:rPr lang="en-US" smtClean="0"/>
              <a:t>28/02/13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5D210-6153-034C-8570-28312C307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785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Powderfinger Type"/>
          <a:ea typeface="+mj-ea"/>
          <a:cs typeface="Powderfinger Type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hnbergHand"/>
          <a:ea typeface="+mn-ea"/>
          <a:cs typeface="AhnbergHand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hnbergHand"/>
          <a:ea typeface="+mn-ea"/>
          <a:cs typeface="AhnbergHand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hnbergHand"/>
          <a:ea typeface="+mn-ea"/>
          <a:cs typeface="AhnbergHand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hnbergHand"/>
          <a:ea typeface="+mn-ea"/>
          <a:cs typeface="AhnbergHand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hnbergHand"/>
          <a:ea typeface="+mn-ea"/>
          <a:cs typeface="AhnbergHand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7099" y="2130425"/>
            <a:ext cx="8091101" cy="1470025"/>
          </a:xfrm>
        </p:spPr>
        <p:txBody>
          <a:bodyPr/>
          <a:lstStyle/>
          <a:p>
            <a:r>
              <a:rPr lang="en-US" dirty="0" smtClean="0"/>
              <a:t>DNS over IPv6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sz="2400" dirty="0"/>
              <a:t>Geoff </a:t>
            </a:r>
            <a:r>
              <a:rPr lang="en-US" sz="2400" dirty="0" smtClean="0"/>
              <a:t>Huston &amp; George </a:t>
            </a:r>
            <a:r>
              <a:rPr lang="en-US" sz="2400" dirty="0" err="1" smtClean="0"/>
              <a:t>Michaelson</a:t>
            </a:r>
            <a:r>
              <a:rPr lang="en-US" sz="2400" dirty="0" smtClean="0"/>
              <a:t> </a:t>
            </a:r>
          </a:p>
          <a:p>
            <a:pPr algn="r"/>
            <a:r>
              <a:rPr lang="en-US" sz="2400" dirty="0" err="1" smtClean="0"/>
              <a:t>APNICLabs</a:t>
            </a:r>
            <a:endParaRPr lang="en-US" sz="2400" dirty="0" smtClean="0"/>
          </a:p>
          <a:p>
            <a:pPr algn="r"/>
            <a:r>
              <a:rPr lang="en-US" sz="2400" dirty="0" smtClean="0"/>
              <a:t>October 2012</a:t>
            </a:r>
          </a:p>
        </p:txBody>
      </p:sp>
    </p:spTree>
    <p:extLst>
      <p:ext uri="{BB962C8B-B14F-4D97-AF65-F5344CB8AC3E}">
        <p14:creationId xmlns:p14="http://schemas.microsoft.com/office/powerpoint/2010/main" val="2515136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are these IPv6-capable DNS resolvers?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+mn-lt"/>
              </a:rPr>
              <a:t>CC  	%v6   		V6 Clients	     V4 Clients	      	Country</a:t>
            </a:r>
          </a:p>
          <a:p>
            <a:pPr marL="0" indent="0">
              <a:buNone/>
            </a:pPr>
            <a:endParaRPr lang="en-US" b="1" dirty="0" smtClean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BT      124%		        158	</a:t>
            </a: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          127 		Bhutan (*)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JE </a:t>
            </a:r>
            <a:r>
              <a:rPr lang="en-US" dirty="0" smtClean="0">
                <a:latin typeface="+mn-lt"/>
              </a:rPr>
              <a:t>	95% 		          57 </a:t>
            </a: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 	             60 		Jersey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LI </a:t>
            </a:r>
            <a:r>
              <a:rPr lang="en-US" dirty="0" smtClean="0">
                <a:latin typeface="+mn-lt"/>
              </a:rPr>
              <a:t>	79% 		          43 	             54 		Liechtenstein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HU </a:t>
            </a:r>
            <a:r>
              <a:rPr lang="en-US" dirty="0" smtClean="0">
                <a:latin typeface="+mn-lt"/>
              </a:rPr>
              <a:t>	66% 	  	  16,717 	     24,969 		Hungary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EE </a:t>
            </a:r>
            <a:r>
              <a:rPr lang="en-US" dirty="0" smtClean="0">
                <a:latin typeface="+mn-lt"/>
              </a:rPr>
              <a:t>	56% 		    1,343 	       2,380 		Estonia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SI </a:t>
            </a:r>
            <a:r>
              <a:rPr lang="en-US" dirty="0" smtClean="0">
                <a:latin typeface="+mn-lt"/>
              </a:rPr>
              <a:t>	56% 		    3,819 	       6,771 		Slovenia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LV </a:t>
            </a:r>
            <a:r>
              <a:rPr lang="en-US" dirty="0" smtClean="0">
                <a:latin typeface="+mn-lt"/>
              </a:rPr>
              <a:t>	54% 		    1,687 	       3,120 		Latvia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TH 	49% 		100,694 	   201,883 		Thailand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FO </a:t>
            </a:r>
            <a:r>
              <a:rPr lang="en-US" dirty="0" smtClean="0">
                <a:latin typeface="+mn-lt"/>
              </a:rPr>
              <a:t>	47% 		          19 	             40 		Faroe </a:t>
            </a:r>
            <a:r>
              <a:rPr lang="en-US" dirty="0">
                <a:latin typeface="+mn-lt"/>
              </a:rPr>
              <a:t>Islands 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CZ </a:t>
            </a:r>
            <a:r>
              <a:rPr lang="en-US" dirty="0" smtClean="0">
                <a:latin typeface="+mn-lt"/>
              </a:rPr>
              <a:t>	45% 		    4,429 	        9,740 		Czech </a:t>
            </a:r>
            <a:r>
              <a:rPr lang="en-US" dirty="0">
                <a:latin typeface="+mn-lt"/>
              </a:rPr>
              <a:t>Republic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PT </a:t>
            </a:r>
            <a:r>
              <a:rPr lang="en-US" dirty="0" smtClean="0">
                <a:latin typeface="+mn-lt"/>
              </a:rPr>
              <a:t>	42% 		    8,776 	      20,576 		Portugal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DE </a:t>
            </a:r>
            <a:r>
              <a:rPr lang="en-US" dirty="0" smtClean="0">
                <a:latin typeface="+mn-lt"/>
              </a:rPr>
              <a:t>	40% 		  14,202 	      34,950 		Germany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US </a:t>
            </a:r>
            <a:r>
              <a:rPr lang="en-US" dirty="0" smtClean="0">
                <a:latin typeface="+mn-lt"/>
              </a:rPr>
              <a:t>	40% 		465,169 	1,145,319 		United </a:t>
            </a:r>
            <a:r>
              <a:rPr lang="en-US" dirty="0">
                <a:latin typeface="+mn-lt"/>
              </a:rPr>
              <a:t>States of </a:t>
            </a:r>
            <a:r>
              <a:rPr lang="en-US" dirty="0" smtClean="0">
                <a:latin typeface="+mn-lt"/>
              </a:rPr>
              <a:t>America (**)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ZM 	39% 		        265 	           676 		Zambia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UG </a:t>
            </a:r>
            <a:r>
              <a:rPr lang="en-US" dirty="0" smtClean="0">
                <a:latin typeface="+mn-lt"/>
              </a:rPr>
              <a:t>	36% 		     1,353 	        3,749 		Uganda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LU </a:t>
            </a:r>
            <a:r>
              <a:rPr lang="en-US" dirty="0" smtClean="0">
                <a:latin typeface="+mn-lt"/>
              </a:rPr>
              <a:t>	33% 		        909	        2,705 		Luxembourg 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SE </a:t>
            </a:r>
            <a:r>
              <a:rPr lang="en-US" dirty="0" smtClean="0">
                <a:latin typeface="+mn-lt"/>
              </a:rPr>
              <a:t>	31% 		     3,614 	      11,368 		Sweden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HR	30% 		     7,878 	      25,490 		Croatia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ID </a:t>
            </a:r>
            <a:r>
              <a:rPr lang="en-US" dirty="0" smtClean="0">
                <a:latin typeface="+mn-lt"/>
              </a:rPr>
              <a:t>	28% 		   16,219 	      56,762 		Indonesia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JP </a:t>
            </a:r>
            <a:r>
              <a:rPr lang="en-US" dirty="0" smtClean="0">
                <a:latin typeface="+mn-lt"/>
              </a:rPr>
              <a:t>	27% 		    55,314 	    198,785 		Japan </a:t>
            </a: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52733" y="6265059"/>
            <a:ext cx="56884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   Some of the V4 resolvers are announced from an AS registered to a different CC code</a:t>
            </a:r>
          </a:p>
          <a:p>
            <a:r>
              <a:rPr lang="en-US" sz="1200" dirty="0" smtClean="0"/>
              <a:t>** AS15169 (Google’s global Public DNS service) is included in the US figures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46458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098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Biggest IPv6 Resolvers by Origin AS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6260" y="1829036"/>
            <a:ext cx="8907740" cy="4962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383,742    324,968 </a:t>
            </a:r>
            <a:r>
              <a:rPr lang="en-US" sz="1200" dirty="0">
                <a:latin typeface="Lucida Console"/>
                <a:cs typeface="Lucida Console"/>
              </a:rPr>
              <a:t>AS15169 GOOGLE - Google Inc.</a:t>
            </a:r>
            <a:r>
              <a:rPr lang="en-US" sz="1200" dirty="0" smtClean="0">
                <a:latin typeface="Lucida Console"/>
                <a:cs typeface="Lucida Console"/>
              </a:rPr>
              <a:t>,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63,344     51,998 </a:t>
            </a:r>
            <a:r>
              <a:rPr lang="en-US" sz="1200" dirty="0">
                <a:latin typeface="Lucida Console"/>
                <a:cs typeface="Lucida Console"/>
              </a:rPr>
              <a:t>AS45758 TRIPLETNET-AS-AP </a:t>
            </a:r>
            <a:r>
              <a:rPr lang="en-US" sz="1200" dirty="0" err="1">
                <a:latin typeface="Lucida Console"/>
                <a:cs typeface="Lucida Console"/>
              </a:rPr>
              <a:t>TripleT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Internet, Thailand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38,954     91,186 AS7922  </a:t>
            </a:r>
            <a:r>
              <a:rPr lang="en-US" sz="1200" dirty="0">
                <a:latin typeface="Lucida Console"/>
                <a:cs typeface="Lucida Console"/>
              </a:rPr>
              <a:t>COMCAST-7922 - Comcast Cable Communications, Inc.</a:t>
            </a:r>
            <a:r>
              <a:rPr lang="en-US" sz="1200" dirty="0" smtClean="0">
                <a:latin typeface="Lucida Console"/>
                <a:cs typeface="Lucida Console"/>
              </a:rPr>
              <a:t>, 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34,072     58,877 AS9737  </a:t>
            </a:r>
            <a:r>
              <a:rPr lang="en-US" sz="1200" dirty="0">
                <a:latin typeface="Lucida Console"/>
                <a:cs typeface="Lucida Console"/>
              </a:rPr>
              <a:t>TOTNET-TH-AS-AP TOT Public Company Limited</a:t>
            </a:r>
            <a:r>
              <a:rPr lang="en-US" sz="1200" dirty="0" smtClean="0">
                <a:latin typeface="Lucida Console"/>
                <a:cs typeface="Lucida Console"/>
              </a:rPr>
              <a:t>, Thailand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21,453     51,389 AS4713  </a:t>
            </a:r>
            <a:r>
              <a:rPr lang="en-US" sz="1200" dirty="0">
                <a:latin typeface="Lucida Console"/>
                <a:cs typeface="Lucida Console"/>
              </a:rPr>
              <a:t>OCN NTT Communications Corporation</a:t>
            </a:r>
            <a:r>
              <a:rPr lang="en-US" sz="1200" dirty="0" smtClean="0">
                <a:latin typeface="Lucida Console"/>
                <a:cs typeface="Lucida Console"/>
              </a:rPr>
              <a:t>, Japan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16,308     14,337 AS8708  </a:t>
            </a:r>
            <a:r>
              <a:rPr lang="en-US" sz="1200" dirty="0">
                <a:latin typeface="Lucida Console"/>
                <a:cs typeface="Lucida Console"/>
              </a:rPr>
              <a:t>RDSNET RCS &amp; RDS S.A.</a:t>
            </a:r>
            <a:r>
              <a:rPr lang="en-US" sz="1200" dirty="0" smtClean="0">
                <a:latin typeface="Lucida Console"/>
                <a:cs typeface="Lucida Console"/>
              </a:rPr>
              <a:t>, Romania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15,746     12,609 AS2518  </a:t>
            </a:r>
            <a:r>
              <a:rPr lang="en-US" sz="1200" dirty="0">
                <a:latin typeface="Lucida Console"/>
                <a:cs typeface="Lucida Console"/>
              </a:rPr>
              <a:t>BIGLOBE NEC BIGLOBE, Ltd.</a:t>
            </a:r>
            <a:r>
              <a:rPr lang="en-US" sz="1200" dirty="0" smtClean="0">
                <a:latin typeface="Lucida Console"/>
                <a:cs typeface="Lucida Console"/>
              </a:rPr>
              <a:t>, Japan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15,415     20,048 </a:t>
            </a:r>
            <a:r>
              <a:rPr lang="en-US" sz="1200" dirty="0">
                <a:latin typeface="Lucida Console"/>
                <a:cs typeface="Lucida Console"/>
              </a:rPr>
              <a:t>AS12322 PROXAD Free SAS</a:t>
            </a:r>
            <a:r>
              <a:rPr lang="en-US" sz="1200" dirty="0" smtClean="0">
                <a:latin typeface="Lucida Console"/>
                <a:cs typeface="Lucida Console"/>
              </a:rPr>
              <a:t>, France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13,824     13,062 AS5483  </a:t>
            </a:r>
            <a:r>
              <a:rPr lang="en-US" sz="1200" dirty="0">
                <a:latin typeface="Lucida Console"/>
                <a:cs typeface="Lucida Console"/>
              </a:rPr>
              <a:t>HTC-AS Magyar Telekom plc.</a:t>
            </a:r>
            <a:r>
              <a:rPr lang="en-US" sz="1200" dirty="0" smtClean="0">
                <a:latin typeface="Lucida Console"/>
                <a:cs typeface="Lucida Console"/>
              </a:rPr>
              <a:t>, Hungary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11,850     27,322 </a:t>
            </a:r>
            <a:r>
              <a:rPr lang="en-US" sz="1200" dirty="0">
                <a:latin typeface="Lucida Console"/>
                <a:cs typeface="Lucida Console"/>
              </a:rPr>
              <a:t>AS17974 </a:t>
            </a:r>
            <a:r>
              <a:rPr lang="en-US" sz="1200" dirty="0" smtClean="0">
                <a:latin typeface="Lucida Console"/>
                <a:cs typeface="Lucida Console"/>
              </a:rPr>
              <a:t>PT </a:t>
            </a:r>
            <a:r>
              <a:rPr lang="en-US" sz="1200" dirty="0">
                <a:latin typeface="Lucida Console"/>
                <a:cs typeface="Lucida Console"/>
              </a:rPr>
              <a:t>Telekomunikasi Indonesia</a:t>
            </a:r>
            <a:r>
              <a:rPr lang="en-US" sz="1200" dirty="0" smtClean="0">
                <a:latin typeface="Lucida Console"/>
                <a:cs typeface="Lucida Console"/>
              </a:rPr>
              <a:t>, Indonesia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9,736     12,105 AS3320  </a:t>
            </a:r>
            <a:r>
              <a:rPr lang="en-US" sz="1200" dirty="0">
                <a:latin typeface="Lucida Console"/>
                <a:cs typeface="Lucida Console"/>
              </a:rPr>
              <a:t>DTAG Deutsche Telekom AG</a:t>
            </a:r>
            <a:r>
              <a:rPr lang="en-US" sz="1200" dirty="0" smtClean="0">
                <a:latin typeface="Lucida Console"/>
                <a:cs typeface="Lucida Console"/>
              </a:rPr>
              <a:t>, Germany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9,351     36,386 </a:t>
            </a:r>
            <a:r>
              <a:rPr lang="en-US" sz="1200" dirty="0">
                <a:latin typeface="Lucida Console"/>
                <a:cs typeface="Lucida Console"/>
              </a:rPr>
              <a:t>AS36692 OPENDNS - </a:t>
            </a:r>
            <a:r>
              <a:rPr lang="en-US" sz="1200" dirty="0" err="1">
                <a:latin typeface="Lucida Console"/>
                <a:cs typeface="Lucida Console"/>
              </a:rPr>
              <a:t>OpenDNS</a:t>
            </a:r>
            <a:r>
              <a:rPr lang="en-US" sz="1200" dirty="0">
                <a:latin typeface="Lucida Console"/>
                <a:cs typeface="Lucida Console"/>
              </a:rPr>
              <a:t>, LLC</a:t>
            </a:r>
            <a:r>
              <a:rPr lang="en-US" sz="1200" dirty="0" smtClean="0">
                <a:latin typeface="Lucida Console"/>
                <a:cs typeface="Lucida Console"/>
              </a:rPr>
              <a:t>,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7,629      8,576 </a:t>
            </a:r>
            <a:r>
              <a:rPr lang="en-US" sz="1200" dirty="0">
                <a:latin typeface="Lucida Console"/>
                <a:cs typeface="Lucida Console"/>
              </a:rPr>
              <a:t>AS22773 ASN-CXA-ALL-CCI-22773-RDC - Cox Communications Inc.</a:t>
            </a:r>
            <a:r>
              <a:rPr lang="en-US" sz="1200" dirty="0" smtClean="0">
                <a:latin typeface="Lucida Console"/>
                <a:cs typeface="Lucida Console"/>
              </a:rPr>
              <a:t>,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7,443      5,412 </a:t>
            </a:r>
            <a:r>
              <a:rPr lang="en-US" sz="1200" dirty="0">
                <a:latin typeface="Lucida Console"/>
                <a:cs typeface="Lucida Console"/>
              </a:rPr>
              <a:t>AS7018 </a:t>
            </a:r>
            <a:r>
              <a:rPr lang="en-US" sz="1200" dirty="0" smtClean="0">
                <a:latin typeface="Lucida Console"/>
                <a:cs typeface="Lucida Console"/>
              </a:rPr>
              <a:t> ATT</a:t>
            </a:r>
            <a:r>
              <a:rPr lang="en-US" sz="1200" dirty="0">
                <a:latin typeface="Lucida Console"/>
                <a:cs typeface="Lucida Console"/>
              </a:rPr>
              <a:t>-INTERNET4 - AT&amp;T Services, Inc.</a:t>
            </a:r>
            <a:r>
              <a:rPr lang="en-US" sz="1200" dirty="0" smtClean="0">
                <a:latin typeface="Lucida Console"/>
                <a:cs typeface="Lucida Console"/>
              </a:rPr>
              <a:t>,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7,435      8,527 </a:t>
            </a:r>
            <a:r>
              <a:rPr lang="en-US" sz="1200" dirty="0">
                <a:latin typeface="Lucida Console"/>
                <a:cs typeface="Lucida Console"/>
              </a:rPr>
              <a:t>AS3243 </a:t>
            </a:r>
            <a:r>
              <a:rPr lang="en-US" sz="1200" dirty="0" smtClean="0">
                <a:latin typeface="Lucida Console"/>
                <a:cs typeface="Lucida Console"/>
              </a:rPr>
              <a:t> TELEPAC </a:t>
            </a:r>
            <a:r>
              <a:rPr lang="en-US" sz="1200" dirty="0">
                <a:latin typeface="Lucida Console"/>
                <a:cs typeface="Lucida Console"/>
              </a:rPr>
              <a:t>PT </a:t>
            </a:r>
            <a:r>
              <a:rPr lang="en-US" sz="1200" dirty="0" err="1">
                <a:latin typeface="Lucida Console"/>
                <a:cs typeface="Lucida Console"/>
              </a:rPr>
              <a:t>Comunicacoes</a:t>
            </a:r>
            <a:r>
              <a:rPr lang="en-US" sz="1200" dirty="0">
                <a:latin typeface="Lucida Console"/>
                <a:cs typeface="Lucida Console"/>
              </a:rPr>
              <a:t>, </a:t>
            </a:r>
            <a:r>
              <a:rPr lang="en-US" sz="1200" dirty="0" err="1">
                <a:latin typeface="Lucida Console"/>
                <a:cs typeface="Lucida Console"/>
              </a:rPr>
              <a:t>S.A.,Portugal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6,054        962 </a:t>
            </a:r>
            <a:r>
              <a:rPr lang="en-US" sz="1200" dirty="0">
                <a:latin typeface="Lucida Console"/>
                <a:cs typeface="Lucida Console"/>
              </a:rPr>
              <a:t>AS6939 </a:t>
            </a:r>
            <a:r>
              <a:rPr lang="en-US" sz="1200" dirty="0" smtClean="0">
                <a:latin typeface="Lucida Console"/>
                <a:cs typeface="Lucida Console"/>
              </a:rPr>
              <a:t> HURRICANE </a:t>
            </a:r>
            <a:r>
              <a:rPr lang="en-US" sz="1200" dirty="0">
                <a:latin typeface="Lucida Console"/>
                <a:cs typeface="Lucida Console"/>
              </a:rPr>
              <a:t>- Hurricane Electric, Inc.</a:t>
            </a:r>
            <a:r>
              <a:rPr lang="en-US" sz="1200" dirty="0" smtClean="0">
                <a:latin typeface="Lucida Console"/>
                <a:cs typeface="Lucida Console"/>
              </a:rPr>
              <a:t>,</a:t>
            </a:r>
            <a:r>
              <a:rPr lang="en-US" sz="1200" dirty="0">
                <a:latin typeface="Lucida Console"/>
                <a:cs typeface="Lucida Console"/>
              </a:rPr>
              <a:t> </a:t>
            </a:r>
            <a:r>
              <a:rPr lang="en-US" sz="1200" dirty="0" smtClean="0">
                <a:latin typeface="Lucida Console"/>
                <a:cs typeface="Lucida Console"/>
              </a:rPr>
              <a:t>USA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5,826     14,064 </a:t>
            </a:r>
            <a:r>
              <a:rPr lang="en-US" sz="1200" dirty="0">
                <a:latin typeface="Lucida Console"/>
                <a:cs typeface="Lucida Console"/>
              </a:rPr>
              <a:t>AS5391 </a:t>
            </a:r>
            <a:r>
              <a:rPr lang="en-US" sz="1200" dirty="0" smtClean="0">
                <a:latin typeface="Lucida Console"/>
                <a:cs typeface="Lucida Console"/>
              </a:rPr>
              <a:t> T</a:t>
            </a:r>
            <a:r>
              <a:rPr lang="en-US" sz="1200" dirty="0">
                <a:latin typeface="Lucida Console"/>
                <a:cs typeface="Lucida Console"/>
              </a:rPr>
              <a:t>-HT </a:t>
            </a:r>
            <a:r>
              <a:rPr lang="en-US" sz="1200" dirty="0" err="1">
                <a:latin typeface="Lucida Console"/>
                <a:cs typeface="Lucida Console"/>
              </a:rPr>
              <a:t>Hrvatski</a:t>
            </a:r>
            <a:r>
              <a:rPr lang="en-US" sz="1200" dirty="0">
                <a:latin typeface="Lucida Console"/>
                <a:cs typeface="Lucida Console"/>
              </a:rPr>
              <a:t> Telekom </a:t>
            </a:r>
            <a:r>
              <a:rPr lang="en-US" sz="1200" dirty="0" err="1">
                <a:latin typeface="Lucida Console"/>
                <a:cs typeface="Lucida Console"/>
              </a:rPr>
              <a:t>d.d</a:t>
            </a:r>
            <a:r>
              <a:rPr lang="en-US" sz="1200" dirty="0">
                <a:latin typeface="Lucida Console"/>
                <a:cs typeface="Lucida Console"/>
              </a:rPr>
              <a:t>.</a:t>
            </a:r>
            <a:r>
              <a:rPr lang="en-US" sz="1200" dirty="0" smtClean="0">
                <a:latin typeface="Lucida Console"/>
                <a:cs typeface="Lucida Console"/>
              </a:rPr>
              <a:t>, Croatia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4,922      6,273 </a:t>
            </a:r>
            <a:r>
              <a:rPr lang="en-US" sz="1200" dirty="0">
                <a:latin typeface="Lucida Console"/>
                <a:cs typeface="Lucida Console"/>
              </a:rPr>
              <a:t>AS6327 </a:t>
            </a:r>
            <a:r>
              <a:rPr lang="en-US" sz="1200" dirty="0" smtClean="0">
                <a:latin typeface="Lucida Console"/>
                <a:cs typeface="Lucida Console"/>
              </a:rPr>
              <a:t> SHAW </a:t>
            </a:r>
            <a:r>
              <a:rPr lang="en-US" sz="1200" dirty="0">
                <a:latin typeface="Lucida Console"/>
                <a:cs typeface="Lucida Console"/>
              </a:rPr>
              <a:t>- Shaw Communications Inc.</a:t>
            </a:r>
            <a:r>
              <a:rPr lang="en-US" sz="1200" dirty="0" smtClean="0">
                <a:latin typeface="Lucida Console"/>
                <a:cs typeface="Lucida Console"/>
              </a:rPr>
              <a:t>, Canada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4,584      4,610 </a:t>
            </a:r>
            <a:r>
              <a:rPr lang="en-US" sz="1200" dirty="0">
                <a:latin typeface="Lucida Console"/>
                <a:cs typeface="Lucida Console"/>
              </a:rPr>
              <a:t>AS10030 CELCOMNET-AP </a:t>
            </a:r>
            <a:r>
              <a:rPr lang="en-US" sz="1200" dirty="0" err="1">
                <a:latin typeface="Lucida Console"/>
                <a:cs typeface="Lucida Console"/>
              </a:rPr>
              <a:t>Celcom</a:t>
            </a:r>
            <a:r>
              <a:rPr lang="en-US" sz="1200" dirty="0">
                <a:latin typeface="Lucida Console"/>
                <a:cs typeface="Lucida Console"/>
              </a:rPr>
              <a:t> Internet Service Provider</a:t>
            </a:r>
            <a:r>
              <a:rPr lang="en-US" sz="1200" dirty="0" smtClean="0">
                <a:latin typeface="Lucida Console"/>
                <a:cs typeface="Lucida Console"/>
              </a:rPr>
              <a:t>, Malaysia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 4,549      5,810 </a:t>
            </a:r>
            <a:r>
              <a:rPr lang="en-US" sz="1200" dirty="0">
                <a:latin typeface="Lucida Console"/>
                <a:cs typeface="Lucida Console"/>
              </a:rPr>
              <a:t>AS9824 </a:t>
            </a:r>
            <a:r>
              <a:rPr lang="en-US" sz="1200" dirty="0" smtClean="0">
                <a:latin typeface="Lucida Console"/>
                <a:cs typeface="Lucida Console"/>
              </a:rPr>
              <a:t> ASN</a:t>
            </a:r>
            <a:r>
              <a:rPr lang="en-US" sz="1200" dirty="0">
                <a:latin typeface="Lucida Console"/>
                <a:cs typeface="Lucida Console"/>
              </a:rPr>
              <a:t>-</a:t>
            </a:r>
            <a:r>
              <a:rPr lang="en-US" sz="1200" dirty="0" smtClean="0">
                <a:latin typeface="Lucida Console"/>
                <a:cs typeface="Lucida Console"/>
              </a:rPr>
              <a:t>ATHOMEJP </a:t>
            </a:r>
            <a:r>
              <a:rPr lang="en-US" sz="1200" dirty="0">
                <a:latin typeface="Lucida Console"/>
                <a:cs typeface="Lucida Console"/>
              </a:rPr>
              <a:t>Technology Networks Inc.</a:t>
            </a:r>
            <a:r>
              <a:rPr lang="en-US" sz="1200" dirty="0" smtClean="0">
                <a:latin typeface="Lucida Console"/>
                <a:cs typeface="Lucida Console"/>
              </a:rPr>
              <a:t>, Japan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 smtClean="0">
                <a:latin typeface="Lucida Console"/>
                <a:cs typeface="Lucida Console"/>
              </a:rPr>
              <a:t> </a:t>
            </a:r>
            <a:endParaRPr lang="en-US" sz="1200" dirty="0">
              <a:latin typeface="Lucida Console"/>
              <a:cs typeface="Lucida Console"/>
            </a:endParaRPr>
          </a:p>
          <a:p>
            <a:pPr>
              <a:spcAft>
                <a:spcPts val="300"/>
              </a:spcAft>
            </a:pPr>
            <a:r>
              <a:rPr lang="en-US" sz="1200" dirty="0">
                <a:latin typeface="Lucida Console"/>
                <a:cs typeface="Lucida Console"/>
              </a:rPr>
              <a:t>	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9259" y="1571536"/>
            <a:ext cx="33789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V6 Clients      V4 Clients      AS        AS NAME 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206385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Now lets look at Clients: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experiments completed DNS queries?</a:t>
            </a:r>
          </a:p>
          <a:p>
            <a:pPr marL="0" lvl="1" indent="0">
              <a:buNone/>
            </a:pPr>
            <a:r>
              <a:rPr lang="en-US" sz="3200" dirty="0" smtClean="0">
                <a:latin typeface="+mn-lt"/>
                <a:cs typeface="Lucida Console"/>
              </a:rPr>
              <a:t>	 </a:t>
            </a:r>
            <a:endParaRPr lang="en-US" sz="3200" b="1" dirty="0" smtClean="0">
              <a:latin typeface="+mn-lt"/>
              <a:cs typeface="Lucida Console"/>
            </a:endParaRPr>
          </a:p>
          <a:p>
            <a:endParaRPr lang="en-US" sz="3600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How many experiments completed IPv6 DNS queries?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368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883" y="274638"/>
            <a:ext cx="8691327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Q2: What </a:t>
            </a:r>
            <a:r>
              <a:rPr lang="en-US" sz="3200" dirty="0"/>
              <a:t>proportion of users are using IPv6-capable DNS resolvers</a:t>
            </a:r>
            <a:r>
              <a:rPr lang="en-US" sz="3200" dirty="0" smtClean="0"/>
              <a:t>?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experiments completed DNS queries?</a:t>
            </a:r>
          </a:p>
          <a:p>
            <a:pPr marL="0" lvl="1" indent="0">
              <a:buNone/>
            </a:pPr>
            <a:r>
              <a:rPr lang="en-US" sz="3200" dirty="0" smtClean="0">
                <a:latin typeface="+mn-lt"/>
                <a:cs typeface="Lucida Console"/>
              </a:rPr>
              <a:t>	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2,300,384</a:t>
            </a:r>
          </a:p>
          <a:p>
            <a:endParaRPr lang="en-US" sz="3600" dirty="0" smtClean="0">
              <a:latin typeface="+mn-lt"/>
            </a:endParaRPr>
          </a:p>
          <a:p>
            <a:r>
              <a:rPr lang="en-US" dirty="0" smtClean="0">
                <a:latin typeface="+mn-lt"/>
              </a:rPr>
              <a:t>How many experiments completed IPv6 DNS queries?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r>
              <a:rPr lang="en-US" dirty="0" smtClean="0">
                <a:latin typeface="+mn-lt"/>
              </a:rPr>
              <a:t>  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432,632             </a:t>
            </a:r>
            <a:r>
              <a:rPr lang="en-US" dirty="0" smtClean="0">
                <a:latin typeface="+mn-lt"/>
              </a:rPr>
              <a:t>or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      19%</a:t>
            </a:r>
          </a:p>
          <a:p>
            <a:pPr marL="0" indent="0">
              <a:buNone/>
            </a:pPr>
            <a:endParaRPr lang="en-US" b="1" dirty="0">
              <a:solidFill>
                <a:srgbClr val="984807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66913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Still looking at Clients: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How many unique IP addresses completed web fetches for objects named in the experiment?</a:t>
            </a:r>
          </a:p>
          <a:p>
            <a:pPr marL="0" lvl="1" indent="0">
              <a:buNone/>
            </a:pPr>
            <a:r>
              <a:rPr lang="en-US" dirty="0" smtClean="0">
                <a:latin typeface="+mn-lt"/>
                <a:cs typeface="Lucida Console"/>
              </a:rPr>
              <a:t>	 </a:t>
            </a:r>
            <a:endParaRPr lang="en-US" b="1" dirty="0" smtClean="0">
              <a:latin typeface="+mn-lt"/>
              <a:cs typeface="Lucida Console"/>
            </a:endParaRPr>
          </a:p>
          <a:p>
            <a:endParaRPr lang="en-US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How many clients were able to perform web fetches that required IPv6 DNS resolvers?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1273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Still looking </a:t>
            </a:r>
            <a:r>
              <a:rPr lang="en-US" dirty="0" smtClean="0"/>
              <a:t>at Clients: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+mn-lt"/>
              </a:rPr>
              <a:t>How many unique IP addresses completed web fetches for objects named in the experiment?</a:t>
            </a:r>
          </a:p>
          <a:p>
            <a:pPr marL="0" lvl="1" indent="0">
              <a:buNone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	 890,920</a:t>
            </a:r>
          </a:p>
          <a:p>
            <a:endParaRPr lang="en-US" sz="3600" dirty="0" smtClean="0">
              <a:latin typeface="+mn-lt"/>
            </a:endParaRPr>
          </a:p>
          <a:p>
            <a:r>
              <a:rPr lang="en-US" dirty="0" smtClean="0">
                <a:solidFill>
                  <a:prstClr val="black"/>
                </a:solidFill>
                <a:latin typeface="Calibri"/>
              </a:rPr>
              <a:t>How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many clients were able to perform web fetches that required IPv6 DNS resolvers</a:t>
            </a:r>
            <a:r>
              <a:rPr lang="en-US" dirty="0" smtClean="0">
                <a:latin typeface="+mn-lt"/>
              </a:rPr>
              <a:t>?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r>
              <a:rPr lang="en-US" b="1" dirty="0" smtClean="0">
                <a:solidFill>
                  <a:srgbClr val="984807"/>
                </a:solidFill>
                <a:latin typeface="+mn-lt"/>
              </a:rPr>
              <a:t>161,125      or   18%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956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Where </a:t>
            </a:r>
            <a:r>
              <a:rPr lang="en-US" sz="2800" dirty="0"/>
              <a:t>can we find clients who have IPv6-capable DNS resolvers?</a:t>
            </a:r>
          </a:p>
        </p:txBody>
      </p:sp>
    </p:spTree>
    <p:extLst>
      <p:ext uri="{BB962C8B-B14F-4D97-AF65-F5344CB8AC3E}">
        <p14:creationId xmlns:p14="http://schemas.microsoft.com/office/powerpoint/2010/main" val="3465588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2-10-24 at 9.47.2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1509"/>
            <a:ext cx="9144000" cy="445556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13132" y="5695134"/>
            <a:ext cx="4135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use of DNS over IPv6 by country (%)</a:t>
            </a:r>
          </a:p>
          <a:p>
            <a:r>
              <a:rPr lang="en-US" dirty="0" smtClean="0"/>
              <a:t>September 2012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Where can we find </a:t>
            </a:r>
            <a:r>
              <a:rPr lang="en-US" sz="2800" dirty="0"/>
              <a:t>c</a:t>
            </a:r>
            <a:r>
              <a:rPr lang="en-US" sz="2800" dirty="0" smtClean="0"/>
              <a:t>lients who have IPv6-capable DNS resolvers?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2379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710" y="-62006"/>
            <a:ext cx="876151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top of the country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194697"/>
            <a:ext cx="5733884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100.00%	</a:t>
            </a:r>
            <a:r>
              <a:rPr lang="en-US" sz="900" dirty="0" smtClean="0">
                <a:latin typeface="Lucida Console"/>
                <a:cs typeface="Lucida Console"/>
              </a:rPr>
              <a:t>    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 1 	Nauru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90.00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 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10</a:t>
            </a:r>
            <a:r>
              <a:rPr lang="en-US" sz="900" dirty="0">
                <a:latin typeface="Lucida Console"/>
                <a:cs typeface="Lucida Console"/>
              </a:rPr>
              <a:t>	Burundi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87.10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27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31</a:t>
            </a:r>
            <a:r>
              <a:rPr lang="en-US" sz="900" dirty="0">
                <a:latin typeface="Lucida Console"/>
                <a:cs typeface="Lucida Console"/>
              </a:rPr>
              <a:t>	Saint Vincent and the </a:t>
            </a:r>
            <a:r>
              <a:rPr lang="en-US" sz="900" dirty="0" smtClean="0">
                <a:latin typeface="Lucida Console"/>
                <a:cs typeface="Lucida Console"/>
              </a:rPr>
              <a:t> Grenadines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84.62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11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13</a:t>
            </a:r>
            <a:r>
              <a:rPr lang="en-US" sz="900" dirty="0">
                <a:latin typeface="Lucida Console"/>
                <a:cs typeface="Lucida Console"/>
              </a:rPr>
              <a:t>	Saint Pierre and Miquelon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84.00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21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25</a:t>
            </a:r>
            <a:r>
              <a:rPr lang="en-US" sz="900" dirty="0">
                <a:latin typeface="Lucida Console"/>
                <a:cs typeface="Lucida Console"/>
              </a:rPr>
              <a:t>	Jersey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80.00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 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 5</a:t>
            </a:r>
            <a:r>
              <a:rPr lang="en-US" sz="900" dirty="0">
                <a:latin typeface="Lucida Console"/>
                <a:cs typeface="Lucida Console"/>
              </a:rPr>
              <a:t>	Guadeloupe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68.42% 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13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19</a:t>
            </a:r>
            <a:r>
              <a:rPr lang="en-US" sz="900" dirty="0">
                <a:latin typeface="Lucida Console"/>
                <a:cs typeface="Lucida Console"/>
              </a:rPr>
              <a:t>	Liechtenstein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63.64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14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22</a:t>
            </a:r>
            <a:r>
              <a:rPr lang="en-US" sz="900" dirty="0">
                <a:latin typeface="Lucida Console"/>
                <a:cs typeface="Lucida Console"/>
              </a:rPr>
              <a:t>	Faroe Islands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62.76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246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392</a:t>
            </a:r>
            <a:r>
              <a:rPr lang="en-US" sz="900" dirty="0">
                <a:latin typeface="Lucida Console"/>
                <a:cs typeface="Lucida Console"/>
              </a:rPr>
              <a:t>	Brunei Darussalam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54.55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 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11</a:t>
            </a:r>
            <a:r>
              <a:rPr lang="en-US" sz="900" dirty="0">
                <a:latin typeface="Lucida Console"/>
                <a:cs typeface="Lucida Console"/>
              </a:rPr>
              <a:t>	Sierra Leone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52.08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676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1,298</a:t>
            </a:r>
            <a:r>
              <a:rPr lang="en-US" sz="900" dirty="0">
                <a:latin typeface="Lucida Console"/>
                <a:cs typeface="Lucida Console"/>
              </a:rPr>
              <a:t>	Occupied Palestinian Territory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50.44</a:t>
            </a:r>
            <a:r>
              <a:rPr lang="en-US" sz="900" dirty="0">
                <a:latin typeface="Lucida Console"/>
                <a:cs typeface="Lucida Console"/>
              </a:rPr>
              <a:t>%	1,710	</a:t>
            </a:r>
            <a:r>
              <a:rPr lang="en-US" sz="900" dirty="0" smtClean="0">
                <a:latin typeface="Lucida Console"/>
                <a:cs typeface="Lucida Console"/>
              </a:rPr>
              <a:t>  3,390</a:t>
            </a:r>
            <a:r>
              <a:rPr lang="en-US" sz="900" dirty="0">
                <a:latin typeface="Lucida Console"/>
                <a:cs typeface="Lucida Console"/>
              </a:rPr>
              <a:t>	Algeria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49.54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590	  1,191</a:t>
            </a:r>
            <a:r>
              <a:rPr lang="en-US" sz="900" dirty="0">
                <a:latin typeface="Lucida Console"/>
                <a:cs typeface="Lucida Console"/>
              </a:rPr>
              <a:t>	Latvia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48.90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1,540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3,149</a:t>
            </a:r>
            <a:r>
              <a:rPr lang="en-US" sz="900" dirty="0">
                <a:latin typeface="Lucida Console"/>
                <a:cs typeface="Lucida Console"/>
              </a:rPr>
              <a:t>	Belarus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48.88</a:t>
            </a:r>
            <a:r>
              <a:rPr lang="en-US" sz="900" dirty="0">
                <a:latin typeface="Lucida Console"/>
                <a:cs typeface="Lucida Console"/>
              </a:rPr>
              <a:t>%	1,048	</a:t>
            </a:r>
            <a:r>
              <a:rPr lang="en-US" sz="900" dirty="0" smtClean="0">
                <a:latin typeface="Lucida Console"/>
                <a:cs typeface="Lucida Console"/>
              </a:rPr>
              <a:t>  2,144</a:t>
            </a:r>
            <a:r>
              <a:rPr lang="en-US" sz="900" dirty="0">
                <a:latin typeface="Lucida Console"/>
                <a:cs typeface="Lucida Console"/>
              </a:rPr>
              <a:t>	Slovenia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48.27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167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346</a:t>
            </a:r>
            <a:r>
              <a:rPr lang="en-US" sz="900" dirty="0">
                <a:latin typeface="Lucida Console"/>
                <a:cs typeface="Lucida Console"/>
              </a:rPr>
              <a:t>	Nicaragua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47.29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514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1,087</a:t>
            </a:r>
            <a:r>
              <a:rPr lang="en-US" sz="900" dirty="0">
                <a:latin typeface="Lucida Console"/>
                <a:cs typeface="Lucida Console"/>
              </a:rPr>
              <a:t>	Estonia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44.72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89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199</a:t>
            </a:r>
            <a:r>
              <a:rPr lang="en-US" sz="900" dirty="0">
                <a:latin typeface="Lucida Console"/>
                <a:cs typeface="Lucida Console"/>
              </a:rPr>
              <a:t>	Djibouti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44.44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 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 9</a:t>
            </a:r>
            <a:r>
              <a:rPr lang="en-US" sz="900" dirty="0">
                <a:latin typeface="Lucida Console"/>
                <a:cs typeface="Lucida Console"/>
              </a:rPr>
              <a:t>	Liberia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42.72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132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309</a:t>
            </a:r>
            <a:r>
              <a:rPr lang="en-US" sz="900" dirty="0">
                <a:latin typeface="Lucida Console"/>
                <a:cs typeface="Lucida Console"/>
              </a:rPr>
              <a:t>	Honduras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40.98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50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122</a:t>
            </a:r>
            <a:r>
              <a:rPr lang="en-US" sz="900" dirty="0">
                <a:latin typeface="Lucida Console"/>
                <a:cs typeface="Lucida Console"/>
              </a:rPr>
              <a:t>	Haiti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40.00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 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10</a:t>
            </a:r>
            <a:r>
              <a:rPr lang="en-US" sz="900" dirty="0">
                <a:latin typeface="Lucida Console"/>
                <a:cs typeface="Lucida Console"/>
              </a:rPr>
              <a:t>	Congo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39.36</a:t>
            </a:r>
            <a:r>
              <a:rPr lang="en-US" sz="900" dirty="0">
                <a:latin typeface="Lucida Console"/>
                <a:cs typeface="Lucida Console"/>
              </a:rPr>
              <a:t>%	3,520	</a:t>
            </a:r>
            <a:r>
              <a:rPr lang="en-US" sz="900" dirty="0" smtClean="0">
                <a:latin typeface="Lucida Console"/>
                <a:cs typeface="Lucida Console"/>
              </a:rPr>
              <a:t>  8,943</a:t>
            </a:r>
            <a:r>
              <a:rPr lang="en-US" sz="900" dirty="0">
                <a:latin typeface="Lucida Console"/>
                <a:cs typeface="Lucida Console"/>
              </a:rPr>
              <a:t>	Germany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39.14</a:t>
            </a:r>
            <a:r>
              <a:rPr lang="en-US" sz="900" dirty="0">
                <a:latin typeface="Lucida Console"/>
                <a:cs typeface="Lucida Console"/>
              </a:rPr>
              <a:t>%	2,591	</a:t>
            </a:r>
            <a:r>
              <a:rPr lang="en-US" sz="900" dirty="0" smtClean="0">
                <a:latin typeface="Lucida Console"/>
                <a:cs typeface="Lucida Console"/>
              </a:rPr>
              <a:t>  6,619</a:t>
            </a:r>
            <a:r>
              <a:rPr lang="en-US" sz="900" dirty="0">
                <a:latin typeface="Lucida Console"/>
                <a:cs typeface="Lucida Console"/>
              </a:rPr>
              <a:t>	Portugal</a:t>
            </a:r>
          </a:p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 38.24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 13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 34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Gambia 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409954" y="1805695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743253" y="1677947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20236" y="1843266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21890" y="1308615"/>
            <a:ext cx="94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Clients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V6 DNS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066460" y="1571301"/>
            <a:ext cx="9496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All clients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4045" y="1338838"/>
            <a:ext cx="5323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IPv6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110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710" y="-62006"/>
            <a:ext cx="876151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top of the country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194697"/>
            <a:ext cx="5247725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52.08</a:t>
            </a:r>
            <a:r>
              <a:rPr lang="en-US" sz="900" dirty="0" smtClean="0">
                <a:latin typeface="Lucida Console"/>
                <a:cs typeface="Lucida Console"/>
              </a:rPr>
              <a:t>%	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 676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1,298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Occupied </a:t>
            </a:r>
            <a:r>
              <a:rPr lang="en-US" sz="900" dirty="0">
                <a:latin typeface="Lucida Console"/>
                <a:cs typeface="Lucida Console"/>
              </a:rPr>
              <a:t>Palestinian Territory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50.44%	</a:t>
            </a:r>
            <a:r>
              <a:rPr lang="en-US" sz="900" dirty="0" smtClean="0">
                <a:latin typeface="Lucida Console"/>
                <a:cs typeface="Lucida Console"/>
              </a:rPr>
              <a:t>	  1,710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3,390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Algeria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49.54%	</a:t>
            </a:r>
            <a:r>
              <a:rPr lang="en-US" sz="900" dirty="0" smtClean="0">
                <a:latin typeface="Lucida Console"/>
                <a:cs typeface="Lucida Console"/>
              </a:rPr>
              <a:t>	    590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1,191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Latvia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48.90%	</a:t>
            </a:r>
            <a:r>
              <a:rPr lang="en-US" sz="900" dirty="0" smtClean="0">
                <a:latin typeface="Lucida Console"/>
                <a:cs typeface="Lucida Console"/>
              </a:rPr>
              <a:t>	  1,540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3,149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Belarus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48.88%	</a:t>
            </a:r>
            <a:r>
              <a:rPr lang="en-US" sz="900" dirty="0" smtClean="0">
                <a:latin typeface="Lucida Console"/>
                <a:cs typeface="Lucida Console"/>
              </a:rPr>
              <a:t>	  1,048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2,144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Slovenia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47.29%	</a:t>
            </a:r>
            <a:r>
              <a:rPr lang="en-US" sz="900" dirty="0" smtClean="0">
                <a:latin typeface="Lucida Console"/>
                <a:cs typeface="Lucida Console"/>
              </a:rPr>
              <a:t>	    514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1,087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Estonia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39.36%	</a:t>
            </a:r>
            <a:r>
              <a:rPr lang="en-US" sz="900" dirty="0" smtClean="0">
                <a:latin typeface="Lucida Console"/>
                <a:cs typeface="Lucida Console"/>
              </a:rPr>
              <a:t>	  3,520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8,943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Germany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39.14%	</a:t>
            </a:r>
            <a:r>
              <a:rPr lang="en-US" sz="900" dirty="0" smtClean="0">
                <a:latin typeface="Lucida Console"/>
                <a:cs typeface="Lucida Console"/>
              </a:rPr>
              <a:t>	  2,591 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6,619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Portugal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36.15%	</a:t>
            </a:r>
            <a:r>
              <a:rPr lang="en-US" sz="900" dirty="0" smtClean="0">
                <a:latin typeface="Lucida Console"/>
                <a:cs typeface="Lucida Console"/>
              </a:rPr>
              <a:t>	  1,486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4,111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Singapore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36.12%	</a:t>
            </a:r>
            <a:r>
              <a:rPr lang="en-US" sz="900" dirty="0" smtClean="0">
                <a:latin typeface="Lucida Console"/>
                <a:cs typeface="Lucida Console"/>
              </a:rPr>
              <a:t>	  7,769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21,509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Indonesia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35.70%	</a:t>
            </a:r>
            <a:r>
              <a:rPr lang="en-US" sz="900" dirty="0" smtClean="0">
                <a:latin typeface="Lucida Console"/>
                <a:cs typeface="Lucida Console"/>
              </a:rPr>
              <a:t>	    623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1,745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Sweden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35.05%	</a:t>
            </a:r>
            <a:r>
              <a:rPr lang="en-US" sz="900" dirty="0" smtClean="0">
                <a:latin typeface="Lucida Console"/>
                <a:cs typeface="Lucida Console"/>
              </a:rPr>
              <a:t>	    184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525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Luxembourg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34.52%	</a:t>
            </a:r>
            <a:r>
              <a:rPr lang="en-US" sz="900" dirty="0" smtClean="0">
                <a:latin typeface="Lucida Console"/>
                <a:cs typeface="Lucida Console"/>
              </a:rPr>
              <a:t>	  1,240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3,592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Czech </a:t>
            </a:r>
            <a:r>
              <a:rPr lang="en-US" sz="900" dirty="0">
                <a:latin typeface="Lucida Console"/>
                <a:cs typeface="Lucida Console"/>
              </a:rPr>
              <a:t>Republic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34.38</a:t>
            </a:r>
            <a:r>
              <a:rPr lang="en-US" sz="900" dirty="0" smtClean="0">
                <a:latin typeface="Lucida Console"/>
                <a:cs typeface="Lucida Console"/>
              </a:rPr>
              <a:t>% 	  3,342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9,721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Hungary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32.89%	</a:t>
            </a:r>
            <a:r>
              <a:rPr lang="en-US" sz="900" dirty="0" smtClean="0">
                <a:latin typeface="Lucida Console"/>
                <a:cs typeface="Lucida Console"/>
              </a:rPr>
              <a:t>	 11,232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34,152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Thailand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31.34%	</a:t>
            </a:r>
            <a:r>
              <a:rPr lang="en-US" sz="900" dirty="0" smtClean="0">
                <a:latin typeface="Lucida Console"/>
                <a:cs typeface="Lucida Console"/>
              </a:rPr>
              <a:t>	    874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2,789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Armenia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31.08%	</a:t>
            </a:r>
            <a:r>
              <a:rPr lang="en-US" sz="900" dirty="0" smtClean="0">
                <a:latin typeface="Lucida Console"/>
                <a:cs typeface="Lucida Console"/>
              </a:rPr>
              <a:t>	  5,748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18,497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Romania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31.07%	</a:t>
            </a:r>
            <a:r>
              <a:rPr lang="en-US" sz="900" dirty="0" smtClean="0">
                <a:latin typeface="Lucida Console"/>
                <a:cs typeface="Lucida Console"/>
              </a:rPr>
              <a:t>	    933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3,003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Kenya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30.06%	</a:t>
            </a:r>
            <a:r>
              <a:rPr lang="en-US" sz="900" dirty="0" smtClean="0">
                <a:latin typeface="Lucida Console"/>
                <a:cs typeface="Lucida Console"/>
              </a:rPr>
              <a:t>	 11,006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36,616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USA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27.58%	</a:t>
            </a:r>
            <a:r>
              <a:rPr lang="en-US" sz="900" dirty="0" smtClean="0">
                <a:latin typeface="Lucida Console"/>
                <a:cs typeface="Lucida Console"/>
              </a:rPr>
              <a:t>	  1,710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6,201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Vietnam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27.46%	</a:t>
            </a:r>
            <a:r>
              <a:rPr lang="en-US" sz="900" dirty="0" smtClean="0">
                <a:latin typeface="Lucida Console"/>
                <a:cs typeface="Lucida Console"/>
              </a:rPr>
              <a:t>	    299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1,089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Finland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26.90%	</a:t>
            </a:r>
            <a:r>
              <a:rPr lang="en-US" sz="900" dirty="0" smtClean="0">
                <a:latin typeface="Lucida Console"/>
                <a:cs typeface="Lucida Console"/>
              </a:rPr>
              <a:t>	    202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751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Nigeria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26.87%	</a:t>
            </a:r>
            <a:r>
              <a:rPr lang="en-US" sz="900" dirty="0" smtClean="0">
                <a:latin typeface="Lucida Console"/>
                <a:cs typeface="Lucida Console"/>
              </a:rPr>
              <a:t>	    632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2,352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Azerbaijan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25.07%	</a:t>
            </a:r>
            <a:r>
              <a:rPr lang="en-US" sz="900" dirty="0" smtClean="0">
                <a:latin typeface="Lucida Console"/>
                <a:cs typeface="Lucida Console"/>
              </a:rPr>
              <a:t>	    285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1,137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Iraq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25.02%	</a:t>
            </a:r>
            <a:r>
              <a:rPr lang="en-US" sz="900" dirty="0" smtClean="0">
                <a:latin typeface="Lucida Console"/>
                <a:cs typeface="Lucida Console"/>
              </a:rPr>
              <a:t>	   3,697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14,778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France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88550" y="1805695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921849" y="1677947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20236" y="1843266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00486" y="1308615"/>
            <a:ext cx="94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Clients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V6 DNS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45056" y="1571301"/>
            <a:ext cx="9496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All clients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54045" y="1338838"/>
            <a:ext cx="5323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IPv6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6451" y="6522013"/>
            <a:ext cx="8101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Ranking only those CCs with more than </a:t>
            </a:r>
            <a:r>
              <a:rPr lang="en-US" sz="1200" dirty="0">
                <a:latin typeface="AhnbergHand"/>
                <a:cs typeface="AhnbergHand"/>
              </a:rPr>
              <a:t>5</a:t>
            </a:r>
            <a:r>
              <a:rPr lang="en-US" sz="1200" dirty="0" smtClean="0">
                <a:latin typeface="AhnbergHand"/>
                <a:cs typeface="AhnbergHand"/>
              </a:rPr>
              <a:t>00 sample points in this experiment run (111 CC’s)</a:t>
            </a:r>
            <a:endParaRPr lang="en-US" sz="1200" dirty="0"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1374217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What proportion of DNS resolvers are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capable of performing DNS queries using IPv6?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What proportion of users are using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IPv6-capable DNS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resolvers?</a:t>
            </a:r>
          </a:p>
          <a:p>
            <a:pPr marL="514350" indent="-514350">
              <a:spcBef>
                <a:spcPts val="2568"/>
              </a:spcBef>
              <a:buFont typeface="+mj-lt"/>
              <a:buAutoNum type="arabicPeriod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+mn-lt"/>
              </a:rPr>
              <a:t>Can we see evidence of IPv6 UDP PTMU issues when we construct large responses with DNSSEC?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0580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4710" y="-62006"/>
            <a:ext cx="876151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bottom of the country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8" y="1194697"/>
            <a:ext cx="5247725" cy="4787189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9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52.08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%	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  676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1,298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Occupied Palestinian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50.44%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1,710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3,390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Algeria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49.54%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590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1,191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Latvia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48.90%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1,540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3,149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Belarus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48.88%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1,048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2,144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Slovenia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47.29%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514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1,087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Estonia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39.36%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3,520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8,943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Germany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39.14%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2,591 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6,619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Portugal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36.15%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1,486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4,111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Singapore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36.12%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7,769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21,509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Indonesia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35.70%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623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1,745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Sweden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35.05%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184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 525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Luxembourg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34.52%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1,240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3,592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Czech 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Republic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34.38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% 	  3,342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9,721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Hungary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32.89%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11,232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34,152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Thailand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31.34%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874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2,789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Armenia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31.08%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5,748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18,497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Romania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31.07%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933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3,003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Kenya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30.06%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11,006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36,616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USA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27.58%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1,710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6,201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Vietnam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27.46%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299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1,089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Finland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26.90%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202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 751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Nigeria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26.87%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632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2,352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Azerbaijan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25.07%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 285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1,137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Iraq</a:t>
            </a:r>
            <a:endParaRPr lang="en-US" sz="900" dirty="0">
              <a:solidFill>
                <a:schemeClr val="bg1">
                  <a:lumMod val="65000"/>
                </a:schemeClr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25.02%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   3,697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14,778</a:t>
            </a: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	</a:t>
            </a:r>
            <a:r>
              <a:rPr lang="en-US" sz="900" dirty="0" smtClean="0">
                <a:solidFill>
                  <a:schemeClr val="bg1">
                    <a:lumMod val="65000"/>
                  </a:schemeClr>
                </a:solidFill>
                <a:latin typeface="Lucida Console"/>
                <a:cs typeface="Lucida Console"/>
              </a:rPr>
              <a:t>  France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588550" y="1805695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921849" y="1677947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20236" y="1843266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00486" y="1308615"/>
            <a:ext cx="94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Clients who</a:t>
            </a:r>
          </a:p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V6 DNS</a:t>
            </a:r>
            <a:endParaRPr lang="en-US" dirty="0">
              <a:solidFill>
                <a:srgbClr val="A6A6A6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45056" y="1571301"/>
            <a:ext cx="9496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All clients</a:t>
            </a:r>
            <a:endParaRPr lang="en-US" dirty="0">
              <a:solidFill>
                <a:srgbClr val="A6A6A6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4045" y="1338838"/>
            <a:ext cx="5323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IPv6</a:t>
            </a:r>
          </a:p>
          <a:p>
            <a:pPr algn="ctr"/>
            <a:r>
              <a:rPr lang="en-US" sz="900" dirty="0" smtClean="0">
                <a:solidFill>
                  <a:srgbClr val="A6A6A6"/>
                </a:solidFill>
                <a:latin typeface="Lucida Console"/>
                <a:cs typeface="Lucida Console"/>
              </a:rPr>
              <a:t>DNS</a:t>
            </a:r>
            <a:endParaRPr lang="en-US" dirty="0">
              <a:solidFill>
                <a:srgbClr val="A6A6A6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6451" y="6522013"/>
            <a:ext cx="81013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Ranking only those CCs with more than </a:t>
            </a:r>
            <a:r>
              <a:rPr lang="en-US" sz="1200" dirty="0">
                <a:latin typeface="AhnbergHand"/>
                <a:cs typeface="AhnbergHand"/>
              </a:rPr>
              <a:t>5</a:t>
            </a:r>
            <a:r>
              <a:rPr lang="en-US" sz="1200" dirty="0" smtClean="0">
                <a:latin typeface="AhnbergHand"/>
                <a:cs typeface="AhnbergHand"/>
              </a:rPr>
              <a:t>00 sample points in this experiment run (111 CC’s)</a:t>
            </a:r>
            <a:endParaRPr lang="en-US" sz="1200" dirty="0">
              <a:latin typeface="AhnbergHand"/>
              <a:cs typeface="AhnbergHand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523227" y="2021378"/>
            <a:ext cx="4163573" cy="4787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AhnbergHand"/>
                <a:ea typeface="+mn-ea"/>
                <a:cs typeface="AhnbergHand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0.87</a:t>
            </a:r>
            <a:r>
              <a:rPr lang="en-US" sz="900" dirty="0">
                <a:latin typeface="Lucida Console"/>
                <a:cs typeface="Lucida Console"/>
              </a:rPr>
              <a:t>%	</a:t>
            </a:r>
            <a:r>
              <a:rPr lang="en-US" sz="900" dirty="0" smtClean="0">
                <a:latin typeface="Lucida Console"/>
                <a:cs typeface="Lucida Console"/>
              </a:rPr>
              <a:t>  624</a:t>
            </a:r>
            <a:r>
              <a:rPr lang="en-US" sz="900" dirty="0">
                <a:latin typeface="Lucida Console"/>
                <a:cs typeface="Lucida Console"/>
              </a:rPr>
              <a:t>	72,039	</a:t>
            </a:r>
            <a:r>
              <a:rPr lang="en-US" sz="900" dirty="0" smtClean="0">
                <a:latin typeface="Lucida Console"/>
                <a:cs typeface="Lucida Console"/>
              </a:rPr>
              <a:t> Republic </a:t>
            </a:r>
            <a:r>
              <a:rPr lang="en-US" sz="900" dirty="0">
                <a:latin typeface="Lucida Console"/>
                <a:cs typeface="Lucida Console"/>
              </a:rPr>
              <a:t>of Korea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1.00%	</a:t>
            </a:r>
            <a:r>
              <a:rPr lang="en-US" sz="900" dirty="0" smtClean="0">
                <a:latin typeface="Lucida Console"/>
                <a:cs typeface="Lucida Console"/>
              </a:rPr>
              <a:t>  103</a:t>
            </a:r>
            <a:r>
              <a:rPr lang="en-US" sz="900" dirty="0">
                <a:latin typeface="Lucida Console"/>
                <a:cs typeface="Lucida Console"/>
              </a:rPr>
              <a:t>	10,306	</a:t>
            </a:r>
            <a:r>
              <a:rPr lang="en-US" sz="900" dirty="0" smtClean="0">
                <a:latin typeface="Lucida Console"/>
                <a:cs typeface="Lucida Console"/>
              </a:rPr>
              <a:t> Qatar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1.27%	</a:t>
            </a:r>
            <a:r>
              <a:rPr lang="en-US" sz="900" dirty="0" smtClean="0">
                <a:latin typeface="Lucida Console"/>
                <a:cs typeface="Lucida Console"/>
              </a:rPr>
              <a:t>  205</a:t>
            </a:r>
            <a:r>
              <a:rPr lang="en-US" sz="900" dirty="0">
                <a:latin typeface="Lucida Console"/>
                <a:cs typeface="Lucida Console"/>
              </a:rPr>
              <a:t>	16,203	</a:t>
            </a:r>
            <a:r>
              <a:rPr lang="en-US" sz="900" dirty="0" smtClean="0">
                <a:latin typeface="Lucida Console"/>
                <a:cs typeface="Lucida Console"/>
              </a:rPr>
              <a:t> United </a:t>
            </a:r>
            <a:r>
              <a:rPr lang="en-US" sz="900" dirty="0">
                <a:latin typeface="Lucida Console"/>
                <a:cs typeface="Lucida Console"/>
              </a:rPr>
              <a:t>Arab Emirates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1.28%	</a:t>
            </a:r>
            <a:r>
              <a:rPr lang="en-US" sz="900" dirty="0" smtClean="0">
                <a:latin typeface="Lucida Console"/>
                <a:cs typeface="Lucida Console"/>
              </a:rPr>
              <a:t>   18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1,404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Uruguay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1.40%	</a:t>
            </a:r>
            <a:r>
              <a:rPr lang="en-US" sz="900" dirty="0" smtClean="0">
                <a:latin typeface="Lucida Console"/>
                <a:cs typeface="Lucida Console"/>
              </a:rPr>
              <a:t>   28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2,003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Malta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1.43%	</a:t>
            </a:r>
            <a:r>
              <a:rPr lang="en-US" sz="900" dirty="0" smtClean="0">
                <a:latin typeface="Lucida Console"/>
                <a:cs typeface="Lucida Console"/>
              </a:rPr>
              <a:t>    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630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Mali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2.09%	</a:t>
            </a:r>
            <a:r>
              <a:rPr lang="en-US" sz="900" dirty="0" smtClean="0">
                <a:latin typeface="Lucida Console"/>
                <a:cs typeface="Lucida Console"/>
              </a:rPr>
              <a:t>   33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1,580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Puerto </a:t>
            </a:r>
            <a:r>
              <a:rPr lang="en-US" sz="900" dirty="0">
                <a:latin typeface="Lucida Console"/>
                <a:cs typeface="Lucida Console"/>
              </a:rPr>
              <a:t>Rico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2.21%	</a:t>
            </a:r>
            <a:r>
              <a:rPr lang="en-US" sz="900" dirty="0" smtClean="0">
                <a:latin typeface="Lucida Console"/>
                <a:cs typeface="Lucida Console"/>
              </a:rPr>
              <a:t>   48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2,171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Bahrain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2.38%	</a:t>
            </a:r>
            <a:r>
              <a:rPr lang="en-US" sz="900" dirty="0" smtClean="0">
                <a:latin typeface="Lucida Console"/>
                <a:cs typeface="Lucida Console"/>
              </a:rPr>
              <a:t>   30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1,259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Mauritius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2.55%	</a:t>
            </a:r>
            <a:r>
              <a:rPr lang="en-US" sz="900" dirty="0" smtClean="0">
                <a:latin typeface="Lucida Console"/>
                <a:cs typeface="Lucida Console"/>
              </a:rPr>
              <a:t>   70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2,745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Oman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2.62%	</a:t>
            </a:r>
            <a:r>
              <a:rPr lang="en-US" sz="900" dirty="0" smtClean="0">
                <a:latin typeface="Lucida Console"/>
                <a:cs typeface="Lucida Console"/>
              </a:rPr>
              <a:t>  558</a:t>
            </a:r>
            <a:r>
              <a:rPr lang="en-US" sz="900" dirty="0">
                <a:latin typeface="Lucida Console"/>
                <a:cs typeface="Lucida Console"/>
              </a:rPr>
              <a:t>	21,334	</a:t>
            </a:r>
            <a:r>
              <a:rPr lang="en-US" sz="900" dirty="0" smtClean="0">
                <a:latin typeface="Lucida Console"/>
                <a:cs typeface="Lucida Console"/>
              </a:rPr>
              <a:t> Saudi </a:t>
            </a:r>
            <a:r>
              <a:rPr lang="en-US" sz="900" dirty="0">
                <a:latin typeface="Lucida Console"/>
                <a:cs typeface="Lucida Console"/>
              </a:rPr>
              <a:t>Arabia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2.70%	</a:t>
            </a:r>
            <a:r>
              <a:rPr lang="en-US" sz="900" dirty="0" smtClean="0">
                <a:latin typeface="Lucida Console"/>
                <a:cs typeface="Lucida Console"/>
              </a:rPr>
              <a:t>  842</a:t>
            </a:r>
            <a:r>
              <a:rPr lang="en-US" sz="900" dirty="0">
                <a:latin typeface="Lucida Console"/>
                <a:cs typeface="Lucida Console"/>
              </a:rPr>
              <a:t>	31,199	</a:t>
            </a:r>
            <a:r>
              <a:rPr lang="en-US" sz="900" dirty="0" smtClean="0">
                <a:latin typeface="Lucida Console"/>
                <a:cs typeface="Lucida Console"/>
              </a:rPr>
              <a:t> Greece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2.71%	</a:t>
            </a:r>
            <a:r>
              <a:rPr lang="en-US" sz="900" dirty="0" smtClean="0">
                <a:latin typeface="Lucida Console"/>
                <a:cs typeface="Lucida Console"/>
              </a:rPr>
              <a:t>   44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1,624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Macao 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2.72%	</a:t>
            </a:r>
            <a:r>
              <a:rPr lang="en-US" sz="900" dirty="0" smtClean="0">
                <a:latin typeface="Lucida Console"/>
                <a:cs typeface="Lucida Console"/>
              </a:rPr>
              <a:t>   66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2,429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Jordan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2.84%	</a:t>
            </a:r>
            <a:r>
              <a:rPr lang="en-US" sz="900" dirty="0" smtClean="0">
                <a:latin typeface="Lucida Console"/>
                <a:cs typeface="Lucida Console"/>
              </a:rPr>
              <a:t>   20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703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Sudan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2.84%	</a:t>
            </a:r>
            <a:r>
              <a:rPr lang="en-US" sz="900" dirty="0" smtClean="0">
                <a:latin typeface="Lucida Console"/>
                <a:cs typeface="Lucida Console"/>
              </a:rPr>
              <a:t>  137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4,817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Belgium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3.05%	</a:t>
            </a:r>
            <a:r>
              <a:rPr lang="en-US" sz="900" dirty="0" smtClean="0">
                <a:latin typeface="Lucida Console"/>
                <a:cs typeface="Lucida Console"/>
              </a:rPr>
              <a:t>  108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3,542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Israel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3.45%	</a:t>
            </a:r>
            <a:r>
              <a:rPr lang="en-US" sz="900" dirty="0" smtClean="0">
                <a:latin typeface="Lucida Console"/>
                <a:cs typeface="Lucida Console"/>
              </a:rPr>
              <a:t>  218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6,311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Lithuania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3.91%	3,222	82,391	</a:t>
            </a:r>
            <a:r>
              <a:rPr lang="en-US" sz="900" dirty="0" smtClean="0">
                <a:latin typeface="Lucida Console"/>
                <a:cs typeface="Lucida Console"/>
              </a:rPr>
              <a:t> China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3.94%	</a:t>
            </a:r>
            <a:r>
              <a:rPr lang="en-US" sz="900" dirty="0" smtClean="0">
                <a:latin typeface="Lucida Console"/>
                <a:cs typeface="Lucida Console"/>
              </a:rPr>
              <a:t>  150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3,804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Venezuela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3.99%	</a:t>
            </a:r>
            <a:r>
              <a:rPr lang="en-US" sz="900" dirty="0" smtClean="0">
                <a:latin typeface="Lucida Console"/>
                <a:cs typeface="Lucida Console"/>
              </a:rPr>
              <a:t>   30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El </a:t>
            </a:r>
            <a:r>
              <a:rPr lang="en-US" sz="900" dirty="0">
                <a:latin typeface="Lucida Console"/>
                <a:cs typeface="Lucida Console"/>
              </a:rPr>
              <a:t>Salvador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4.25%	</a:t>
            </a:r>
            <a:r>
              <a:rPr lang="en-US" sz="900" dirty="0" smtClean="0">
                <a:latin typeface="Lucida Console"/>
                <a:cs typeface="Lucida Console"/>
              </a:rPr>
              <a:t>   27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635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Trinidad </a:t>
            </a:r>
            <a:r>
              <a:rPr lang="en-US" sz="900" dirty="0">
                <a:latin typeface="Lucida Console"/>
                <a:cs typeface="Lucida Console"/>
              </a:rPr>
              <a:t>and Tobago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4.37%	</a:t>
            </a:r>
            <a:r>
              <a:rPr lang="en-US" sz="900" dirty="0" smtClean="0">
                <a:latin typeface="Lucida Console"/>
                <a:cs typeface="Lucida Console"/>
              </a:rPr>
              <a:t>   38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870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Paraguay</a:t>
            </a:r>
            <a:endParaRPr lang="en-US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4.56%	</a:t>
            </a:r>
            <a:r>
              <a:rPr lang="en-US" sz="900" dirty="0" smtClean="0">
                <a:latin typeface="Lucida Console"/>
                <a:cs typeface="Lucida Console"/>
              </a:rPr>
              <a:t>  985</a:t>
            </a:r>
            <a:r>
              <a:rPr lang="en-US" sz="900" dirty="0">
                <a:latin typeface="Lucida Console"/>
                <a:cs typeface="Lucida Console"/>
              </a:rPr>
              <a:t>	21,618	</a:t>
            </a:r>
            <a:r>
              <a:rPr lang="en-US" sz="900" dirty="0" smtClean="0">
                <a:latin typeface="Lucida Console"/>
                <a:cs typeface="Lucida Console"/>
              </a:rPr>
              <a:t> United </a:t>
            </a:r>
            <a:r>
              <a:rPr lang="en-US" sz="900" dirty="0">
                <a:latin typeface="Lucida Console"/>
                <a:cs typeface="Lucida Console"/>
              </a:rPr>
              <a:t>Kingdom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4.59%	</a:t>
            </a:r>
            <a:r>
              <a:rPr lang="en-US" sz="900" dirty="0" smtClean="0">
                <a:latin typeface="Lucida Console"/>
                <a:cs typeface="Lucida Console"/>
              </a:rPr>
              <a:t>  300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6,534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Peru</a:t>
            </a:r>
            <a:endParaRPr lang="en-US" sz="900" dirty="0">
              <a:latin typeface="Lucida Console"/>
              <a:cs typeface="Lucida Console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5748220" y="1850231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5250193" y="1722483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723276" y="1887802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828830" y="1353151"/>
            <a:ext cx="94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Clients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V6 DNS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04726" y="1615837"/>
            <a:ext cx="9496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All clients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457085" y="1383374"/>
            <a:ext cx="5323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IPv6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273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6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Clients </a:t>
            </a:r>
            <a:r>
              <a:rPr lang="en-US" sz="3200" dirty="0"/>
              <a:t>who have IPv6-capable DNS resolvers </a:t>
            </a:r>
            <a:r>
              <a:rPr lang="en-US" sz="3200" dirty="0" smtClean="0"/>
              <a:t>by AS – the top AS’s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273" y="1851731"/>
            <a:ext cx="8530865" cy="36878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dirty="0" smtClean="0">
                <a:latin typeface="Lucida Console"/>
                <a:cs typeface="Lucida Console"/>
              </a:rPr>
              <a:t>89</a:t>
            </a:r>
            <a:r>
              <a:rPr lang="en-US" sz="900" dirty="0">
                <a:latin typeface="Lucida Console"/>
                <a:cs typeface="Lucida Console"/>
              </a:rPr>
              <a:t>%	AS52242	</a:t>
            </a:r>
            <a:r>
              <a:rPr lang="en-US" sz="900" dirty="0" smtClean="0">
                <a:latin typeface="Lucida Console"/>
                <a:cs typeface="Lucida Console"/>
              </a:rPr>
              <a:t>   50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56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 smtClean="0">
                <a:latin typeface="Lucida Console"/>
                <a:cs typeface="Lucida Console"/>
              </a:rPr>
              <a:t>Yota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De Nicaragua, Nicaragua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89%	AS15169	</a:t>
            </a:r>
            <a:r>
              <a:rPr lang="en-US" sz="900" dirty="0" smtClean="0">
                <a:latin typeface="Lucida Console"/>
                <a:cs typeface="Lucida Console"/>
              </a:rPr>
              <a:t>  147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165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GOOGLE </a:t>
            </a:r>
            <a:r>
              <a:rPr lang="en-US" sz="900" dirty="0">
                <a:latin typeface="Lucida Console"/>
                <a:cs typeface="Lucida Console"/>
              </a:rPr>
              <a:t>- Google Inc., United States of America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88%	AS28545	</a:t>
            </a:r>
            <a:r>
              <a:rPr lang="en-US" sz="900" dirty="0" smtClean="0">
                <a:latin typeface="Lucida Console"/>
                <a:cs typeface="Lucida Console"/>
              </a:rPr>
              <a:t>   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59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 smtClean="0">
                <a:latin typeface="Lucida Console"/>
                <a:cs typeface="Lucida Console"/>
              </a:rPr>
              <a:t>Cablemas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Telecomunicaciones</a:t>
            </a:r>
            <a:r>
              <a:rPr lang="en-US" sz="900" dirty="0">
                <a:latin typeface="Lucida Console"/>
                <a:cs typeface="Lucida Console"/>
              </a:rPr>
              <a:t> SA de CV, Mexico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88%	AS28220	</a:t>
            </a:r>
            <a:r>
              <a:rPr lang="en-US" sz="900" dirty="0" smtClean="0">
                <a:latin typeface="Lucida Console"/>
                <a:cs typeface="Lucida Console"/>
              </a:rPr>
              <a:t>   78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89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, </a:t>
            </a:r>
            <a:r>
              <a:rPr lang="en-US" sz="900" dirty="0">
                <a:latin typeface="Lucida Console"/>
                <a:cs typeface="Lucida Console"/>
              </a:rPr>
              <a:t>Brazil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87%	AS28509	</a:t>
            </a:r>
            <a:r>
              <a:rPr lang="en-US" sz="900" dirty="0" smtClean="0">
                <a:latin typeface="Lucida Console"/>
                <a:cs typeface="Lucida Console"/>
              </a:rPr>
              <a:t>   95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109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 smtClean="0">
                <a:latin typeface="Lucida Console"/>
                <a:cs typeface="Lucida Console"/>
              </a:rPr>
              <a:t>Cablemas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Telecomunicaciones</a:t>
            </a:r>
            <a:r>
              <a:rPr lang="en-US" sz="900" dirty="0">
                <a:latin typeface="Lucida Console"/>
                <a:cs typeface="Lucida Console"/>
              </a:rPr>
              <a:t> SA de CV, Mexico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86%	AS38844	</a:t>
            </a:r>
            <a:r>
              <a:rPr lang="en-US" sz="900" dirty="0" smtClean="0">
                <a:latin typeface="Lucida Console"/>
                <a:cs typeface="Lucida Console"/>
              </a:rPr>
              <a:t>   51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59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NTNU</a:t>
            </a:r>
            <a:r>
              <a:rPr lang="en-US" sz="900" dirty="0">
                <a:latin typeface="Lucida Console"/>
                <a:cs typeface="Lucida Console"/>
              </a:rPr>
              <a:t>-TW National Taiwan Normal University, Taiwan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86%	AS28516	</a:t>
            </a:r>
            <a:r>
              <a:rPr lang="en-US" sz="900" dirty="0" smtClean="0">
                <a:latin typeface="Lucida Console"/>
                <a:cs typeface="Lucida Console"/>
              </a:rPr>
              <a:t>   72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84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 smtClean="0">
                <a:latin typeface="Lucida Console"/>
                <a:cs typeface="Lucida Console"/>
              </a:rPr>
              <a:t>Cablemas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Telecomunicaciones</a:t>
            </a:r>
            <a:r>
              <a:rPr lang="en-US" sz="900" dirty="0">
                <a:latin typeface="Lucida Console"/>
                <a:cs typeface="Lucida Console"/>
              </a:rPr>
              <a:t> SA de CV, Mexico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85%	AS36991	</a:t>
            </a:r>
            <a:r>
              <a:rPr lang="en-US" sz="900" dirty="0" smtClean="0">
                <a:latin typeface="Lucida Console"/>
                <a:cs typeface="Lucida Console"/>
              </a:rPr>
              <a:t>   53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ORANGE</a:t>
            </a:r>
            <a:r>
              <a:rPr lang="en-US" sz="900" dirty="0">
                <a:latin typeface="Lucida Console"/>
                <a:cs typeface="Lucida Console"/>
              </a:rPr>
              <a:t>-UG, Uganda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85%	AS42248	</a:t>
            </a:r>
            <a:r>
              <a:rPr lang="en-US" sz="900" dirty="0" smtClean="0">
                <a:latin typeface="Lucida Console"/>
                <a:cs typeface="Lucida Console"/>
              </a:rPr>
              <a:t>   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VIDA</a:t>
            </a:r>
            <a:r>
              <a:rPr lang="en-US" sz="900" dirty="0">
                <a:latin typeface="Lucida Console"/>
                <a:cs typeface="Lucida Console"/>
              </a:rPr>
              <a:t>-OPTICS Vida Optics TVV, Bulgaria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85%	AS28512	</a:t>
            </a:r>
            <a:r>
              <a:rPr lang="en-US" sz="900" dirty="0" smtClean="0">
                <a:latin typeface="Lucida Console"/>
                <a:cs typeface="Lucida Console"/>
              </a:rPr>
              <a:t>   46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54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 smtClean="0">
                <a:latin typeface="Lucida Console"/>
                <a:cs typeface="Lucida Console"/>
              </a:rPr>
              <a:t>Cablemas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 err="1">
                <a:latin typeface="Lucida Console"/>
                <a:cs typeface="Lucida Console"/>
              </a:rPr>
              <a:t>Telecomunicaciones</a:t>
            </a:r>
            <a:r>
              <a:rPr lang="en-US" sz="900" dirty="0">
                <a:latin typeface="Lucida Console"/>
                <a:cs typeface="Lucida Console"/>
              </a:rPr>
              <a:t> SA de CV, Mexico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85%	AS53006	</a:t>
            </a:r>
            <a:r>
              <a:rPr lang="en-US" sz="900" dirty="0" smtClean="0">
                <a:latin typeface="Lucida Console"/>
                <a:cs typeface="Lucida Console"/>
              </a:rPr>
              <a:t>  252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296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, </a:t>
            </a:r>
            <a:r>
              <a:rPr lang="en-US" sz="900" dirty="0">
                <a:latin typeface="Lucida Console"/>
                <a:cs typeface="Lucida Console"/>
              </a:rPr>
              <a:t>Brazil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85%	AS262227	</a:t>
            </a:r>
            <a:r>
              <a:rPr lang="en-US" sz="900" dirty="0" smtClean="0">
                <a:latin typeface="Lucida Console"/>
                <a:cs typeface="Lucida Console"/>
              </a:rPr>
              <a:t>  106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125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Claro </a:t>
            </a:r>
            <a:r>
              <a:rPr lang="en-US" sz="900" dirty="0" err="1">
                <a:latin typeface="Lucida Console"/>
                <a:cs typeface="Lucida Console"/>
              </a:rPr>
              <a:t>Panam</a:t>
            </a:r>
            <a:r>
              <a:rPr lang="en-US" sz="900" dirty="0">
                <a:latin typeface="Lucida Console"/>
                <a:cs typeface="Lucida Console"/>
              </a:rPr>
              <a:t>· S.A., Panama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84%	AS21804	</a:t>
            </a:r>
            <a:r>
              <a:rPr lang="en-US" sz="900" dirty="0" smtClean="0">
                <a:latin typeface="Lucida Console"/>
                <a:cs typeface="Lucida Console"/>
              </a:rPr>
              <a:t>   54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ACCESS</a:t>
            </a:r>
            <a:r>
              <a:rPr lang="en-US" sz="900" dirty="0">
                <a:latin typeface="Lucida Console"/>
                <a:cs typeface="Lucida Console"/>
              </a:rPr>
              <a:t>-SK - Access Communications  Co-operative Limited, Canada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84%	AS39309	</a:t>
            </a:r>
            <a:r>
              <a:rPr lang="en-US" sz="900" dirty="0" smtClean="0">
                <a:latin typeface="Lucida Console"/>
                <a:cs typeface="Lucida Console"/>
              </a:rPr>
              <a:t>   54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64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EDUTEL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Edutel</a:t>
            </a:r>
            <a:r>
              <a:rPr lang="en-US" sz="900" dirty="0">
                <a:latin typeface="Lucida Console"/>
                <a:cs typeface="Lucida Console"/>
              </a:rPr>
              <a:t> B.V., Netherlands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83%	AS11814	</a:t>
            </a:r>
            <a:r>
              <a:rPr lang="en-US" sz="900" dirty="0" smtClean="0">
                <a:latin typeface="Lucida Console"/>
                <a:cs typeface="Lucida Console"/>
              </a:rPr>
              <a:t>  278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333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DISTRIBUTEL</a:t>
            </a:r>
            <a:r>
              <a:rPr lang="en-US" sz="900" dirty="0">
                <a:latin typeface="Lucida Console"/>
                <a:cs typeface="Lucida Console"/>
              </a:rPr>
              <a:t>-AS11814 - DISTRIBUTEL COMMUNICATIONS LTD., Canada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83%	AS7922	</a:t>
            </a:r>
            <a:r>
              <a:rPr lang="en-US" sz="900" dirty="0" smtClean="0">
                <a:latin typeface="Lucida Console"/>
                <a:cs typeface="Lucida Console"/>
              </a:rPr>
              <a:t>	5,743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6,902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COMCAST</a:t>
            </a:r>
            <a:r>
              <a:rPr lang="en-US" sz="900" dirty="0">
                <a:latin typeface="Lucida Console"/>
                <a:cs typeface="Lucida Console"/>
              </a:rPr>
              <a:t>-7922 - Comcast Cable Communications, Inc., United States of America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83%	AS3243	</a:t>
            </a:r>
            <a:r>
              <a:rPr lang="en-US" sz="900" dirty="0" smtClean="0">
                <a:latin typeface="Lucida Console"/>
                <a:cs typeface="Lucida Console"/>
              </a:rPr>
              <a:t>	2,385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2,872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TELEPAC </a:t>
            </a:r>
            <a:r>
              <a:rPr lang="en-US" sz="900" dirty="0">
                <a:latin typeface="Lucida Console"/>
                <a:cs typeface="Lucida Console"/>
              </a:rPr>
              <a:t>PT </a:t>
            </a:r>
            <a:r>
              <a:rPr lang="en-US" sz="900" dirty="0" err="1">
                <a:latin typeface="Lucida Console"/>
                <a:cs typeface="Lucida Console"/>
              </a:rPr>
              <a:t>Comunicacoes</a:t>
            </a:r>
            <a:r>
              <a:rPr lang="en-US" sz="900" dirty="0">
                <a:latin typeface="Lucida Console"/>
                <a:cs typeface="Lucida Console"/>
              </a:rPr>
              <a:t>, S.A., Portugal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83%	AS52075	</a:t>
            </a:r>
            <a:r>
              <a:rPr lang="en-US" sz="900" dirty="0" smtClean="0">
                <a:latin typeface="Lucida Console"/>
                <a:cs typeface="Lucida Console"/>
              </a:rPr>
              <a:t>   62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WIFIRST </a:t>
            </a:r>
            <a:r>
              <a:rPr lang="en-US" sz="900" dirty="0" err="1">
                <a:latin typeface="Lucida Console"/>
                <a:cs typeface="Lucida Console"/>
              </a:rPr>
              <a:t>Wifirst</a:t>
            </a:r>
            <a:r>
              <a:rPr lang="en-US" sz="900" dirty="0">
                <a:latin typeface="Lucida Console"/>
                <a:cs typeface="Lucida Console"/>
              </a:rPr>
              <a:t> S.A.S., France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82%	AS15975	</a:t>
            </a:r>
            <a:r>
              <a:rPr lang="en-US" sz="900" dirty="0" smtClean="0">
                <a:latin typeface="Lucida Console"/>
                <a:cs typeface="Lucida Console"/>
              </a:rPr>
              <a:t>  497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609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HADARA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Hadara</a:t>
            </a:r>
            <a:r>
              <a:rPr lang="en-US" sz="900" dirty="0">
                <a:latin typeface="Lucida Console"/>
                <a:cs typeface="Lucida Console"/>
              </a:rPr>
              <a:t> </a:t>
            </a:r>
            <a:r>
              <a:rPr lang="en-US" sz="900" dirty="0" smtClean="0">
                <a:latin typeface="Lucida Console"/>
                <a:cs typeface="Lucida Console"/>
              </a:rPr>
              <a:t>Technologies, </a:t>
            </a:r>
            <a:r>
              <a:rPr lang="en-US" sz="900" dirty="0">
                <a:latin typeface="Lucida Console"/>
                <a:cs typeface="Lucida Console"/>
              </a:rPr>
              <a:t>Occupied Palestinian Territory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82%	AS198471	</a:t>
            </a:r>
            <a:r>
              <a:rPr lang="en-US" sz="900" dirty="0" smtClean="0">
                <a:latin typeface="Lucida Console"/>
                <a:cs typeface="Lucida Console"/>
              </a:rPr>
              <a:t>   71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87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LINKEM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Linkem</a:t>
            </a:r>
            <a:r>
              <a:rPr lang="en-US" sz="900" dirty="0">
                <a:latin typeface="Lucida Console"/>
                <a:cs typeface="Lucida Console"/>
              </a:rPr>
              <a:t> spa, Italy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82%	AS35063	</a:t>
            </a:r>
            <a:r>
              <a:rPr lang="en-US" sz="900" dirty="0" smtClean="0">
                <a:latin typeface="Lucida Console"/>
                <a:cs typeface="Lucida Console"/>
              </a:rPr>
              <a:t>   62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TKCHOPIN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TKChopin</a:t>
            </a:r>
            <a:r>
              <a:rPr lang="en-US" sz="900" dirty="0">
                <a:latin typeface="Lucida Console"/>
                <a:cs typeface="Lucida Console"/>
              </a:rPr>
              <a:t> Computer Centre, Poland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81%	AS5645	</a:t>
            </a:r>
            <a:r>
              <a:rPr lang="en-US" sz="900" dirty="0" smtClean="0">
                <a:latin typeface="Lucida Console"/>
                <a:cs typeface="Lucida Console"/>
              </a:rPr>
              <a:t>	  365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448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TEKSAVVY</a:t>
            </a:r>
            <a:r>
              <a:rPr lang="en-US" sz="900" dirty="0">
                <a:latin typeface="Lucida Console"/>
                <a:cs typeface="Lucida Console"/>
              </a:rPr>
              <a:t>-TOR </a:t>
            </a:r>
            <a:r>
              <a:rPr lang="en-US" sz="900" dirty="0" err="1">
                <a:latin typeface="Lucida Console"/>
                <a:cs typeface="Lucida Console"/>
              </a:rPr>
              <a:t>TekSavvy</a:t>
            </a:r>
            <a:r>
              <a:rPr lang="en-US" sz="900" dirty="0">
                <a:latin typeface="Lucida Console"/>
                <a:cs typeface="Lucida Console"/>
              </a:rPr>
              <a:t> Solutions Inc. Toronto, Canada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81%	AS25441	</a:t>
            </a:r>
            <a:r>
              <a:rPr lang="en-US" sz="900" dirty="0" smtClean="0">
                <a:latin typeface="Lucida Console"/>
                <a:cs typeface="Lucida Console"/>
              </a:rPr>
              <a:t>   82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101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IBIS</a:t>
            </a:r>
            <a:r>
              <a:rPr lang="en-US" sz="900" dirty="0">
                <a:latin typeface="Lucida Console"/>
                <a:cs typeface="Lucida Console"/>
              </a:rPr>
              <a:t>-AS Imagine Group Ltd., Ireland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81%	AS29084	</a:t>
            </a:r>
            <a:r>
              <a:rPr lang="en-US" sz="900" dirty="0" smtClean="0">
                <a:latin typeface="Lucida Console"/>
                <a:cs typeface="Lucida Console"/>
              </a:rPr>
              <a:t>  182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225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COMNET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Comnet</a:t>
            </a:r>
            <a:r>
              <a:rPr lang="en-US" sz="900" dirty="0">
                <a:latin typeface="Lucida Console"/>
                <a:cs typeface="Lucida Console"/>
              </a:rPr>
              <a:t> Bulgaria Holding Ltd., Bulgaria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80%	AS49363	</a:t>
            </a:r>
            <a:r>
              <a:rPr lang="en-US" sz="900" dirty="0" smtClean="0">
                <a:latin typeface="Lucida Console"/>
                <a:cs typeface="Lucida Console"/>
              </a:rPr>
              <a:t>  275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343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OAR</a:t>
            </a:r>
            <a:r>
              <a:rPr lang="en-US" sz="900" dirty="0">
                <a:latin typeface="Lucida Console"/>
                <a:cs typeface="Lucida Console"/>
              </a:rPr>
              <a:t>-DC "Orange Armenia" CJSC, Armenia </a:t>
            </a:r>
          </a:p>
          <a:p>
            <a:pPr marL="0" indent="0">
              <a:buNone/>
            </a:pPr>
            <a:r>
              <a:rPr lang="en-US" sz="900" dirty="0">
                <a:latin typeface="Lucida Console"/>
                <a:cs typeface="Lucida Console"/>
              </a:rPr>
              <a:t>80%	AS42689	</a:t>
            </a:r>
            <a:r>
              <a:rPr lang="en-US" sz="900" dirty="0" smtClean="0">
                <a:latin typeface="Lucida Console"/>
                <a:cs typeface="Lucida Console"/>
              </a:rPr>
              <a:t>   56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  70</a:t>
            </a:r>
            <a:r>
              <a:rPr lang="en-US" sz="900" dirty="0">
                <a:latin typeface="Lucida Console"/>
                <a:cs typeface="Lucida Console"/>
              </a:rPr>
              <a:t>	</a:t>
            </a:r>
            <a:r>
              <a:rPr lang="en-US" sz="900" dirty="0" smtClean="0">
                <a:latin typeface="Lucida Console"/>
                <a:cs typeface="Lucida Console"/>
              </a:rPr>
              <a:t> CABLECOM</a:t>
            </a:r>
            <a:r>
              <a:rPr lang="en-US" sz="900" dirty="0">
                <a:latin typeface="Lucida Console"/>
                <a:cs typeface="Lucida Console"/>
              </a:rPr>
              <a:t>-AS </a:t>
            </a:r>
            <a:r>
              <a:rPr lang="en-US" sz="900" dirty="0" err="1">
                <a:latin typeface="Lucida Console"/>
                <a:cs typeface="Lucida Console"/>
              </a:rPr>
              <a:t>Cablecom</a:t>
            </a:r>
            <a:r>
              <a:rPr lang="en-US" sz="900" dirty="0">
                <a:latin typeface="Lucida Console"/>
                <a:cs typeface="Lucida Console"/>
              </a:rPr>
              <a:t> Networking Limited, United </a:t>
            </a:r>
            <a:r>
              <a:rPr lang="en-US" sz="900" dirty="0" smtClean="0">
                <a:latin typeface="Lucida Console"/>
                <a:cs typeface="Lucida Console"/>
              </a:rPr>
              <a:t>Kingdom</a:t>
            </a:r>
            <a:endParaRPr lang="en-US" sz="900" dirty="0">
              <a:latin typeface="Lucida Console"/>
              <a:cs typeface="Lucida Consol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451" y="6346505"/>
            <a:ext cx="7895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hnbergHand"/>
                <a:cs typeface="AhnbergHand"/>
              </a:rPr>
              <a:t>Ranking only those ASs with more than 50 sample points in this experiment run (1,194 AS’s)</a:t>
            </a:r>
            <a:endParaRPr lang="en-US" sz="1200" dirty="0">
              <a:latin typeface="AhnbergHand"/>
              <a:cs typeface="AhnbergHand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335232" y="1628678"/>
            <a:ext cx="0" cy="2104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837205" y="1500930"/>
            <a:ext cx="0" cy="3477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97464" y="1666249"/>
            <a:ext cx="0" cy="1862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15842" y="1131598"/>
            <a:ext cx="94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Clients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V6 DNS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991738" y="1394284"/>
            <a:ext cx="9496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All clients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31273" y="1161821"/>
            <a:ext cx="532380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% who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IPv6</a:t>
            </a:r>
          </a:p>
          <a:p>
            <a:pPr algn="ctr"/>
            <a:r>
              <a:rPr lang="en-US" sz="900" dirty="0" smtClean="0">
                <a:solidFill>
                  <a:prstClr val="black"/>
                </a:solidFill>
                <a:latin typeface="Lucida Console"/>
                <a:cs typeface="Lucida Console"/>
              </a:rPr>
              <a:t>DNS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192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Q3: Can </a:t>
            </a:r>
            <a:r>
              <a:rPr lang="en-US" sz="2800" dirty="0">
                <a:solidFill>
                  <a:srgbClr val="000000"/>
                </a:solidFill>
              </a:rPr>
              <a:t>we see evidence of IPv6 UDP PTMU issues when we construct large responses with DNSSEC?</a:t>
            </a:r>
            <a:br>
              <a:rPr lang="en-US" sz="2800" dirty="0">
                <a:solidFill>
                  <a:srgbClr val="000000"/>
                </a:solidFill>
              </a:rPr>
            </a:b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12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0000"/>
                </a:solidFill>
              </a:rPr>
              <a:t>Q3: Can </a:t>
            </a:r>
            <a:r>
              <a:rPr lang="en-US" sz="2800" dirty="0">
                <a:solidFill>
                  <a:srgbClr val="000000"/>
                </a:solidFill>
              </a:rPr>
              <a:t>we see evidence of IPv6 UDP PTMU issues when we construct large responses with DNSSEC?</a:t>
            </a:r>
            <a:br>
              <a:rPr lang="en-US" sz="2800" dirty="0">
                <a:solidFill>
                  <a:srgbClr val="000000"/>
                </a:solidFill>
              </a:rPr>
            </a:b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6154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No!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We run Bind 9.9.1 on FreeBSD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r>
              <a:rPr lang="en-US" dirty="0" smtClean="0">
                <a:latin typeface="+mn-lt"/>
              </a:rPr>
              <a:t>which sets the V6 UDP socket to the min MTU</a:t>
            </a: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so we don’t see any UDP response fragmentation</a:t>
            </a: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r>
              <a:rPr lang="en-US" dirty="0" smtClean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(</a:t>
            </a:r>
            <a:r>
              <a:rPr lang="en-US" sz="2800" dirty="0">
                <a:latin typeface="+mn-lt"/>
              </a:rPr>
              <a:t>draft-andrews-dnsext-</a:t>
            </a:r>
            <a:r>
              <a:rPr lang="en-US" sz="2800" dirty="0" smtClean="0">
                <a:latin typeface="+mn-lt"/>
              </a:rPr>
              <a:t>udp-fragmentation</a:t>
            </a:r>
            <a:r>
              <a:rPr lang="en-US" sz="2800" dirty="0">
                <a:latin typeface="+mn-lt"/>
              </a:rPr>
              <a:t>-01.</a:t>
            </a:r>
            <a:r>
              <a:rPr lang="en-US" sz="2800" dirty="0" smtClean="0">
                <a:latin typeface="+mn-lt"/>
              </a:rPr>
              <a:t>txt)</a:t>
            </a:r>
          </a:p>
          <a:p>
            <a:pPr marL="0" indent="0">
              <a:buNone/>
            </a:pPr>
            <a:endParaRPr lang="en-US" sz="2800" dirty="0" smtClean="0">
              <a:latin typeface="+mn-lt"/>
            </a:endParaRP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70847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Can </a:t>
            </a:r>
            <a:r>
              <a:rPr lang="en-US" sz="3200" dirty="0">
                <a:solidFill>
                  <a:srgbClr val="000000"/>
                </a:solidFill>
              </a:rPr>
              <a:t>we see evidence of </a:t>
            </a:r>
            <a:r>
              <a:rPr lang="en-US" sz="3200" dirty="0" smtClean="0">
                <a:solidFill>
                  <a:srgbClr val="000000"/>
                </a:solidFill>
              </a:rPr>
              <a:t>other IPv6 </a:t>
            </a:r>
            <a:r>
              <a:rPr lang="en-US" sz="3200" dirty="0">
                <a:solidFill>
                  <a:srgbClr val="000000"/>
                </a:solidFill>
              </a:rPr>
              <a:t>PTMU </a:t>
            </a:r>
            <a:r>
              <a:rPr lang="en-US" sz="3200" dirty="0" smtClean="0">
                <a:solidFill>
                  <a:srgbClr val="000000"/>
                </a:solidFill>
              </a:rPr>
              <a:t>issues?</a:t>
            </a:r>
            <a:r>
              <a:rPr lang="en-US" sz="3200" dirty="0">
                <a:solidFill>
                  <a:srgbClr val="000000"/>
                </a:solidFill>
              </a:rPr>
              <a:t/>
            </a:r>
            <a:br>
              <a:rPr lang="en-US" sz="3200" dirty="0">
                <a:solidFill>
                  <a:srgbClr val="000000"/>
                </a:solidFill>
              </a:rPr>
            </a:b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6154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500" dirty="0" smtClean="0">
                <a:latin typeface="+mn-lt"/>
              </a:rPr>
              <a:t>Yes, in DNS over TCP over IPv6</a:t>
            </a:r>
          </a:p>
          <a:p>
            <a:pPr marL="0" indent="0">
              <a:buNone/>
            </a:pPr>
            <a:endParaRPr lang="en-US" sz="2500" dirty="0">
              <a:latin typeface="+mn-lt"/>
            </a:endParaRPr>
          </a:p>
          <a:p>
            <a:pPr marL="0" indent="0">
              <a:buNone/>
            </a:pPr>
            <a:r>
              <a:rPr lang="en-US" sz="2500" dirty="0" smtClean="0">
                <a:latin typeface="+mn-lt"/>
              </a:rPr>
              <a:t>We used a local MTU of 1500</a:t>
            </a:r>
          </a:p>
          <a:p>
            <a:pPr marL="0" indent="0">
              <a:buNone/>
            </a:pPr>
            <a:r>
              <a:rPr lang="en-US" sz="2500" dirty="0" smtClean="0">
                <a:latin typeface="+mn-lt"/>
              </a:rPr>
              <a:t>And we received 4,670 ICMP packet too big ICMP messages:</a:t>
            </a:r>
          </a:p>
          <a:p>
            <a:pPr marL="0" indent="0">
              <a:buNone/>
            </a:pPr>
            <a:r>
              <a:rPr lang="en-US" sz="2500" dirty="0" smtClean="0">
                <a:latin typeface="+mn-lt"/>
              </a:rPr>
              <a:t> 	 4 </a:t>
            </a:r>
            <a:r>
              <a:rPr lang="en-US" sz="2500" dirty="0">
                <a:latin typeface="+mn-lt"/>
              </a:rPr>
              <a:t>messages proposed </a:t>
            </a:r>
            <a:r>
              <a:rPr lang="en-US" sz="2500" dirty="0" smtClean="0">
                <a:latin typeface="+mn-lt"/>
              </a:rPr>
              <a:t>1280 octet MTU</a:t>
            </a:r>
          </a:p>
          <a:p>
            <a:pPr marL="0" indent="0">
              <a:buNone/>
            </a:pPr>
            <a:r>
              <a:rPr lang="en-US" sz="2500" dirty="0" smtClean="0">
                <a:solidFill>
                  <a:prstClr val="black"/>
                </a:solidFill>
                <a:latin typeface="Calibri"/>
              </a:rPr>
              <a:t>     19 </a:t>
            </a:r>
            <a:r>
              <a:rPr lang="en-US" sz="2500" dirty="0">
                <a:solidFill>
                  <a:prstClr val="black"/>
                </a:solidFill>
                <a:latin typeface="Calibri"/>
              </a:rPr>
              <a:t>messages proposed </a:t>
            </a:r>
            <a:r>
              <a:rPr lang="en-US" sz="2500" dirty="0" smtClean="0">
                <a:solidFill>
                  <a:prstClr val="black"/>
                </a:solidFill>
                <a:latin typeface="Calibri"/>
              </a:rPr>
              <a:t>1476</a:t>
            </a:r>
          </a:p>
          <a:p>
            <a:pPr marL="0" indent="0">
              <a:buNone/>
            </a:pPr>
            <a:r>
              <a:rPr lang="en-US" sz="2500" dirty="0" smtClean="0">
                <a:solidFill>
                  <a:prstClr val="black"/>
                </a:solidFill>
                <a:latin typeface="Calibri"/>
              </a:rPr>
              <a:t>   265 </a:t>
            </a:r>
            <a:r>
              <a:rPr lang="en-US" sz="2500" dirty="0">
                <a:solidFill>
                  <a:prstClr val="black"/>
                </a:solidFill>
                <a:latin typeface="Calibri"/>
              </a:rPr>
              <a:t>messages proposed 1480</a:t>
            </a:r>
            <a:endParaRPr lang="en-US" sz="2500" dirty="0">
              <a:latin typeface="+mn-lt"/>
            </a:endParaRPr>
          </a:p>
          <a:p>
            <a:pPr marL="0" indent="0">
              <a:buNone/>
            </a:pPr>
            <a:r>
              <a:rPr lang="en-US" sz="2500" dirty="0" smtClean="0">
                <a:latin typeface="+mn-lt"/>
              </a:rPr>
              <a:t>4,382 messages proposed 1500</a:t>
            </a:r>
            <a:endParaRPr lang="en-US" sz="2500" dirty="0">
              <a:latin typeface="+mn-lt"/>
            </a:endParaRPr>
          </a:p>
          <a:p>
            <a:pPr marL="0" indent="0">
              <a:buNone/>
            </a:pPr>
            <a:r>
              <a:rPr lang="en-US" sz="2500" dirty="0">
                <a:latin typeface="+mn-lt"/>
              </a:rPr>
              <a:t> </a:t>
            </a:r>
            <a:r>
              <a:rPr lang="en-US" sz="2500" dirty="0" smtClean="0">
                <a:latin typeface="+mn-lt"/>
              </a:rPr>
              <a:t>	</a:t>
            </a:r>
            <a:endParaRPr lang="en-US" sz="2500" dirty="0">
              <a:latin typeface="+mn-lt"/>
            </a:endParaRPr>
          </a:p>
          <a:p>
            <a:pPr marL="0" indent="0">
              <a:buNone/>
            </a:pPr>
            <a:r>
              <a:rPr lang="en-US" sz="2500" dirty="0">
                <a:latin typeface="+mn-lt"/>
              </a:rPr>
              <a:t>  </a:t>
            </a:r>
            <a:r>
              <a:rPr lang="en-US" sz="2500" dirty="0" smtClean="0">
                <a:latin typeface="+mn-lt"/>
              </a:rPr>
              <a:t>        </a:t>
            </a:r>
            <a:endParaRPr lang="en-US" sz="2500" dirty="0">
              <a:latin typeface="+mn-lt"/>
            </a:endParaRPr>
          </a:p>
          <a:p>
            <a:pPr marL="0" indent="0">
              <a:buNone/>
            </a:pPr>
            <a:r>
              <a:rPr lang="en-US" sz="2500" dirty="0">
                <a:latin typeface="+mn-lt"/>
              </a:rPr>
              <a:t>   </a:t>
            </a:r>
            <a:r>
              <a:rPr lang="en-US" sz="2500" dirty="0" smtClean="0">
                <a:latin typeface="+mn-lt"/>
              </a:rPr>
              <a:t>         </a:t>
            </a:r>
          </a:p>
          <a:p>
            <a:pPr marL="0" indent="0">
              <a:buNone/>
            </a:pPr>
            <a:endParaRPr lang="en-US" sz="2500" dirty="0">
              <a:latin typeface="+mn-lt"/>
            </a:endParaRPr>
          </a:p>
          <a:p>
            <a:pPr marL="0" indent="0">
              <a:buNone/>
            </a:pPr>
            <a:endParaRPr lang="en-US" sz="2500" dirty="0">
              <a:latin typeface="+mn-lt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63738" y="4802643"/>
            <a:ext cx="5045889" cy="479150"/>
          </a:xfrm>
          <a:custGeom>
            <a:avLst/>
            <a:gdLst>
              <a:gd name="connsiteX0" fmla="*/ 1920583 w 8283959"/>
              <a:gd name="connsiteY0" fmla="*/ 68631 h 479150"/>
              <a:gd name="connsiteX1" fmla="*/ 422421 w 8283959"/>
              <a:gd name="connsiteY1" fmla="*/ 38867 h 479150"/>
              <a:gd name="connsiteX2" fmla="*/ 660539 w 8283959"/>
              <a:gd name="connsiteY2" fmla="*/ 445635 h 479150"/>
              <a:gd name="connsiteX3" fmla="*/ 7575899 w 8283959"/>
              <a:gd name="connsiteY3" fmla="*/ 405950 h 479150"/>
              <a:gd name="connsiteX4" fmla="*/ 7486604 w 8283959"/>
              <a:gd name="connsiteY4" fmla="*/ 9104 h 479150"/>
              <a:gd name="connsiteX5" fmla="*/ 2525801 w 8283959"/>
              <a:gd name="connsiteY5" fmla="*/ 118237 h 479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83959" h="479150">
                <a:moveTo>
                  <a:pt x="1920583" y="68631"/>
                </a:moveTo>
                <a:cubicBezTo>
                  <a:pt x="1276505" y="22332"/>
                  <a:pt x="632428" y="-23967"/>
                  <a:pt x="422421" y="38867"/>
                </a:cubicBezTo>
                <a:cubicBezTo>
                  <a:pt x="212414" y="101701"/>
                  <a:pt x="-531707" y="384455"/>
                  <a:pt x="660539" y="445635"/>
                </a:cubicBezTo>
                <a:cubicBezTo>
                  <a:pt x="1852785" y="506816"/>
                  <a:pt x="6438222" y="478705"/>
                  <a:pt x="7575899" y="405950"/>
                </a:cubicBezTo>
                <a:cubicBezTo>
                  <a:pt x="8713576" y="333195"/>
                  <a:pt x="8328287" y="57056"/>
                  <a:pt x="7486604" y="9104"/>
                </a:cubicBezTo>
                <a:cubicBezTo>
                  <a:pt x="6644921" y="-38848"/>
                  <a:pt x="2525801" y="118237"/>
                  <a:pt x="2525801" y="118237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96567" y="4621695"/>
            <a:ext cx="4411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AhnbergHand"/>
                <a:cs typeface="AhnbergHand"/>
              </a:rPr>
              <a:t>?</a:t>
            </a:r>
            <a:endParaRPr lang="en-US" sz="4800" b="1" dirty="0">
              <a:solidFill>
                <a:srgbClr val="FF0000"/>
              </a:solidFill>
              <a:latin typeface="AhnbergHand"/>
              <a:cs typeface="AhnbergHand"/>
            </a:endParaRPr>
          </a:p>
        </p:txBody>
      </p:sp>
    </p:spTree>
    <p:extLst>
      <p:ext uri="{BB962C8B-B14F-4D97-AF65-F5344CB8AC3E}">
        <p14:creationId xmlns:p14="http://schemas.microsoft.com/office/powerpoint/2010/main" val="36383144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Broken IPv6 MTU routers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981" y="1600200"/>
            <a:ext cx="9015019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dirty="0" err="1" smtClean="0">
                <a:latin typeface="+mn-lt"/>
                <a:cs typeface="Lucida Console"/>
              </a:rPr>
              <a:t>Who</a:t>
            </a:r>
            <a:r>
              <a:rPr lang="cs-CZ" sz="2400" dirty="0" smtClean="0">
                <a:latin typeface="+mn-lt"/>
                <a:cs typeface="Lucida Console"/>
              </a:rPr>
              <a:t> </a:t>
            </a:r>
            <a:r>
              <a:rPr lang="cs-CZ" sz="2400" dirty="0" err="1" smtClean="0">
                <a:latin typeface="+mn-lt"/>
                <a:cs typeface="Lucida Console"/>
              </a:rPr>
              <a:t>is</a:t>
            </a:r>
            <a:r>
              <a:rPr lang="cs-CZ" sz="2400" dirty="0" smtClean="0">
                <a:latin typeface="+mn-lt"/>
                <a:cs typeface="Lucida Console"/>
              </a:rPr>
              <a:t> </a:t>
            </a:r>
            <a:r>
              <a:rPr lang="cs-CZ" sz="2400" dirty="0" err="1" smtClean="0">
                <a:latin typeface="+mn-lt"/>
                <a:cs typeface="Lucida Console"/>
              </a:rPr>
              <a:t>sending</a:t>
            </a:r>
            <a:r>
              <a:rPr lang="cs-CZ" sz="2400" dirty="0" smtClean="0">
                <a:latin typeface="+mn-lt"/>
                <a:cs typeface="Lucida Console"/>
              </a:rPr>
              <a:t> these </a:t>
            </a:r>
            <a:r>
              <a:rPr lang="cs-CZ" sz="2400" dirty="0" err="1" smtClean="0">
                <a:latin typeface="+mn-lt"/>
                <a:cs typeface="Lucida Console"/>
              </a:rPr>
              <a:t>broken</a:t>
            </a:r>
            <a:r>
              <a:rPr lang="cs-CZ" sz="2400" dirty="0" smtClean="0">
                <a:latin typeface="+mn-lt"/>
                <a:cs typeface="Lucida Console"/>
              </a:rPr>
              <a:t> 1500 </a:t>
            </a:r>
            <a:r>
              <a:rPr lang="cs-CZ" sz="2400" dirty="0" err="1" smtClean="0">
                <a:latin typeface="+mn-lt"/>
                <a:cs typeface="Lucida Console"/>
              </a:rPr>
              <a:t>octet</a:t>
            </a:r>
            <a:r>
              <a:rPr lang="cs-CZ" sz="2400" dirty="0" smtClean="0">
                <a:latin typeface="+mn-lt"/>
                <a:cs typeface="Lucida Console"/>
              </a:rPr>
              <a:t> ICMP6 PTB </a:t>
            </a:r>
            <a:r>
              <a:rPr lang="cs-CZ" sz="2400" dirty="0" err="1" smtClean="0">
                <a:latin typeface="+mn-lt"/>
                <a:cs typeface="Lucida Console"/>
              </a:rPr>
              <a:t>messages</a:t>
            </a:r>
            <a:r>
              <a:rPr lang="cs-CZ" sz="2400" dirty="0" smtClean="0">
                <a:latin typeface="+mn-lt"/>
                <a:cs typeface="Lucida Console"/>
              </a:rPr>
              <a:t>?</a:t>
            </a:r>
          </a:p>
          <a:p>
            <a:pPr marL="0" indent="0">
              <a:buNone/>
            </a:pPr>
            <a:endParaRPr lang="cs-CZ" sz="2400" dirty="0" smtClean="0">
              <a:latin typeface="+mn-lt"/>
              <a:cs typeface="Lucida Console"/>
            </a:endParaRPr>
          </a:p>
          <a:p>
            <a:pPr marL="0" indent="0">
              <a:buNone/>
            </a:pPr>
            <a:r>
              <a:rPr lang="cs-CZ" sz="1400" b="1" u="sng" dirty="0" smtClean="0">
                <a:latin typeface="Lucida Console"/>
                <a:cs typeface="Lucida Console"/>
              </a:rPr>
              <a:t>#</a:t>
            </a:r>
            <a:r>
              <a:rPr lang="cs-CZ" sz="1400" b="1" u="sng" dirty="0" err="1" smtClean="0">
                <a:latin typeface="Lucida Console"/>
                <a:cs typeface="Lucida Console"/>
              </a:rPr>
              <a:t>msgs</a:t>
            </a:r>
            <a:r>
              <a:rPr lang="cs-CZ" sz="1400" b="1" u="sng" dirty="0" smtClean="0">
                <a:latin typeface="Lucida Console"/>
                <a:cs typeface="Lucida Console"/>
              </a:rPr>
              <a:t>  </a:t>
            </a:r>
            <a:r>
              <a:rPr lang="cs-CZ" sz="1400" b="1" u="sng" dirty="0" err="1" smtClean="0">
                <a:latin typeface="Lucida Console"/>
                <a:cs typeface="Lucida Console"/>
              </a:rPr>
              <a:t>router</a:t>
            </a:r>
            <a:r>
              <a:rPr lang="cs-CZ" sz="1400" b="1" u="sng" dirty="0" smtClean="0">
                <a:latin typeface="Lucida Console"/>
                <a:cs typeface="Lucida Console"/>
              </a:rPr>
              <a:t>                    CC  AS      AS </a:t>
            </a:r>
            <a:r>
              <a:rPr lang="cs-CZ" sz="1400" b="1" u="sng" dirty="0" err="1" smtClean="0">
                <a:latin typeface="Lucida Console"/>
                <a:cs typeface="Lucida Console"/>
              </a:rPr>
              <a:t>Name</a:t>
            </a:r>
            <a:r>
              <a:rPr lang="cs-CZ" sz="1400" b="1" u="sng" dirty="0" smtClean="0">
                <a:latin typeface="Lucida Console"/>
                <a:cs typeface="Lucida Console"/>
              </a:rPr>
              <a:t>                       </a:t>
            </a:r>
            <a:endParaRPr lang="cs-CZ" sz="1400" b="1" u="sng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 smtClean="0">
                <a:latin typeface="Lucida Console"/>
                <a:cs typeface="Lucida Console"/>
              </a:rPr>
              <a:t>  62   2001</a:t>
            </a:r>
            <a:r>
              <a:rPr lang="cs-CZ" sz="1400" dirty="0">
                <a:latin typeface="Lucida Console"/>
                <a:cs typeface="Lucida Console"/>
              </a:rPr>
              <a:t>:620:610:20::</a:t>
            </a:r>
            <a:r>
              <a:rPr lang="cs-CZ" sz="1400" dirty="0" smtClean="0">
                <a:latin typeface="Lucida Console"/>
                <a:cs typeface="Lucida Console"/>
              </a:rPr>
              <a:t>20       </a:t>
            </a:r>
            <a:r>
              <a:rPr lang="cs-CZ" sz="1400" dirty="0">
                <a:latin typeface="Lucida Console"/>
                <a:cs typeface="Lucida Console"/>
              </a:rPr>
              <a:t>CH  AS559, </a:t>
            </a:r>
            <a:r>
              <a:rPr lang="cs-CZ" sz="1050" dirty="0">
                <a:latin typeface="Lucida Console"/>
                <a:cs typeface="Lucida Console"/>
              </a:rPr>
              <a:t> </a:t>
            </a:r>
            <a:r>
              <a:rPr lang="cs-CZ" sz="1100" dirty="0" err="1" smtClean="0">
                <a:latin typeface="Lucida Console"/>
                <a:cs typeface="Lucida Console"/>
              </a:rPr>
              <a:t>Swiss</a:t>
            </a:r>
            <a:r>
              <a:rPr lang="cs-CZ" sz="1100" dirty="0" smtClean="0">
                <a:latin typeface="Lucida Console"/>
                <a:cs typeface="Lucida Console"/>
              </a:rPr>
              <a:t> </a:t>
            </a:r>
            <a:r>
              <a:rPr lang="cs-CZ" sz="1100" dirty="0" err="1">
                <a:latin typeface="Lucida Console"/>
                <a:cs typeface="Lucida Console"/>
              </a:rPr>
              <a:t>Education</a:t>
            </a:r>
            <a:r>
              <a:rPr lang="cs-CZ" sz="1100" dirty="0">
                <a:latin typeface="Lucida Console"/>
                <a:cs typeface="Lucida Console"/>
              </a:rPr>
              <a:t> and </a:t>
            </a:r>
            <a:r>
              <a:rPr lang="cs-CZ" sz="1100" dirty="0" err="1">
                <a:latin typeface="Lucida Console"/>
                <a:cs typeface="Lucida Console"/>
              </a:rPr>
              <a:t>Research</a:t>
            </a:r>
            <a:r>
              <a:rPr lang="cs-CZ" sz="1100" dirty="0">
                <a:latin typeface="Lucida Console"/>
                <a:cs typeface="Lucida Console"/>
              </a:rPr>
              <a:t> Network</a:t>
            </a:r>
            <a:endParaRPr lang="cs-CZ" sz="12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12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:630:0:9003::</a:t>
            </a:r>
            <a:r>
              <a:rPr lang="cs-CZ" sz="1400" dirty="0" smtClean="0">
                <a:latin typeface="Lucida Console"/>
                <a:cs typeface="Lucida Console"/>
              </a:rPr>
              <a:t>2        </a:t>
            </a:r>
            <a:r>
              <a:rPr lang="cs-CZ" sz="1400" dirty="0">
                <a:latin typeface="Lucida Console"/>
                <a:cs typeface="Lucida Console"/>
              </a:rPr>
              <a:t>GB  AS786, </a:t>
            </a:r>
            <a:r>
              <a:rPr lang="cs-CZ" sz="1400" dirty="0" smtClean="0">
                <a:latin typeface="Lucida Console"/>
                <a:cs typeface="Lucida Console"/>
              </a:rPr>
              <a:t> </a:t>
            </a:r>
            <a:r>
              <a:rPr lang="cs-CZ" sz="1100" dirty="0" smtClean="0">
                <a:latin typeface="Lucida Console"/>
                <a:cs typeface="Lucida Console"/>
              </a:rPr>
              <a:t>JANET </a:t>
            </a:r>
            <a:r>
              <a:rPr lang="cs-CZ" sz="1100" dirty="0" err="1">
                <a:latin typeface="Lucida Console"/>
                <a:cs typeface="Lucida Console"/>
              </a:rPr>
              <a:t>The</a:t>
            </a:r>
            <a:r>
              <a:rPr lang="cs-CZ" sz="1100" dirty="0">
                <a:latin typeface="Lucida Console"/>
                <a:cs typeface="Lucida Console"/>
              </a:rPr>
              <a:t> JNT </a:t>
            </a:r>
            <a:r>
              <a:rPr lang="cs-CZ" sz="1100" dirty="0" err="1">
                <a:latin typeface="Lucida Console"/>
                <a:cs typeface="Lucida Console"/>
              </a:rPr>
              <a:t>Association</a:t>
            </a:r>
            <a:r>
              <a:rPr lang="cs-CZ" sz="1100" dirty="0">
                <a:latin typeface="Lucida Console"/>
                <a:cs typeface="Lucida Console"/>
              </a:rPr>
              <a:t> </a:t>
            </a: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 4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:630:53:89c4::</a:t>
            </a:r>
            <a:r>
              <a:rPr lang="cs-CZ" sz="1400" dirty="0" smtClean="0">
                <a:latin typeface="Lucida Console"/>
                <a:cs typeface="Lucida Console"/>
              </a:rPr>
              <a:t>26      GB  AS786,  </a:t>
            </a:r>
            <a:r>
              <a:rPr lang="cs-CZ" sz="1100" dirty="0" smtClean="0">
                <a:latin typeface="Lucida Console"/>
                <a:cs typeface="Lucida Console"/>
              </a:rPr>
              <a:t>JANET </a:t>
            </a:r>
            <a:r>
              <a:rPr lang="cs-CZ" sz="1100" dirty="0" err="1">
                <a:latin typeface="Lucida Console"/>
                <a:cs typeface="Lucida Console"/>
              </a:rPr>
              <a:t>The</a:t>
            </a:r>
            <a:r>
              <a:rPr lang="cs-CZ" sz="1100" dirty="0">
                <a:latin typeface="Lucida Console"/>
                <a:cs typeface="Lucida Console"/>
              </a:rPr>
              <a:t> JNT </a:t>
            </a:r>
            <a:r>
              <a:rPr lang="cs-CZ" sz="1100" dirty="0" err="1">
                <a:latin typeface="Lucida Console"/>
                <a:cs typeface="Lucida Console"/>
              </a:rPr>
              <a:t>Association</a:t>
            </a:r>
            <a:endParaRPr lang="cs-CZ" sz="11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 8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:660:3305:a205::</a:t>
            </a:r>
            <a:r>
              <a:rPr lang="cs-CZ" sz="1400" dirty="0" smtClean="0">
                <a:latin typeface="Lucida Console"/>
                <a:cs typeface="Lucida Console"/>
              </a:rPr>
              <a:t>111   </a:t>
            </a:r>
            <a:r>
              <a:rPr lang="cs-CZ" sz="1400" dirty="0">
                <a:latin typeface="Lucida Console"/>
                <a:cs typeface="Lucida Console"/>
              </a:rPr>
              <a:t>FR  AS2200</a:t>
            </a:r>
            <a:r>
              <a:rPr lang="cs-CZ" sz="1400" dirty="0" smtClean="0">
                <a:latin typeface="Lucida Console"/>
                <a:cs typeface="Lucida Console"/>
              </a:rPr>
              <a:t>, </a:t>
            </a:r>
            <a:r>
              <a:rPr lang="cs-CZ" sz="900" dirty="0" err="1" smtClean="0">
                <a:latin typeface="Lucida Console"/>
                <a:cs typeface="Lucida Console"/>
              </a:rPr>
              <a:t>Reseau</a:t>
            </a:r>
            <a:r>
              <a:rPr lang="cs-CZ" sz="900" dirty="0" smtClean="0">
                <a:latin typeface="Lucida Console"/>
                <a:cs typeface="Lucida Console"/>
              </a:rPr>
              <a:t> </a:t>
            </a:r>
            <a:r>
              <a:rPr lang="cs-CZ" sz="900" dirty="0" err="1">
                <a:latin typeface="Lucida Console"/>
                <a:cs typeface="Lucida Console"/>
              </a:rPr>
              <a:t>National</a:t>
            </a:r>
            <a:r>
              <a:rPr lang="cs-CZ" sz="900" dirty="0">
                <a:latin typeface="Lucida Console"/>
                <a:cs typeface="Lucida Console"/>
              </a:rPr>
              <a:t> de </a:t>
            </a:r>
            <a:r>
              <a:rPr lang="cs-CZ" sz="900" dirty="0" err="1">
                <a:latin typeface="Lucida Console"/>
                <a:cs typeface="Lucida Console"/>
              </a:rPr>
              <a:t>telecommunications</a:t>
            </a:r>
            <a:r>
              <a:rPr lang="cs-CZ" sz="900" dirty="0">
                <a:latin typeface="Lucida Console"/>
                <a:cs typeface="Lucida Console"/>
              </a:rPr>
              <a:t> </a:t>
            </a:r>
            <a:r>
              <a:rPr lang="cs-CZ" sz="900" dirty="0" err="1">
                <a:latin typeface="Lucida Console"/>
                <a:cs typeface="Lucida Console"/>
              </a:rPr>
              <a:t>pour</a:t>
            </a:r>
            <a:r>
              <a:rPr lang="cs-CZ" sz="900" dirty="0">
                <a:latin typeface="Lucida Console"/>
                <a:cs typeface="Lucida Console"/>
              </a:rPr>
              <a:t> la Technologie</a:t>
            </a:r>
            <a:endParaRPr lang="cs-CZ" sz="14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 2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:6a8:2500:1000::</a:t>
            </a:r>
            <a:r>
              <a:rPr lang="cs-CZ" sz="1400" dirty="0" smtClean="0">
                <a:latin typeface="Lucida Console"/>
                <a:cs typeface="Lucida Console"/>
              </a:rPr>
              <a:t>2     </a:t>
            </a:r>
            <a:r>
              <a:rPr lang="cs-CZ" sz="1400" dirty="0">
                <a:latin typeface="Lucida Console"/>
                <a:cs typeface="Lucida Console"/>
              </a:rPr>
              <a:t>BE  AS2611, </a:t>
            </a:r>
            <a:r>
              <a:rPr lang="cs-CZ" sz="1100" dirty="0" smtClean="0">
                <a:latin typeface="Lucida Console"/>
                <a:cs typeface="Lucida Console"/>
              </a:rPr>
              <a:t>BELNET</a:t>
            </a:r>
            <a:endParaRPr lang="cs-CZ" sz="11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73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:c18:0:3001::</a:t>
            </a:r>
            <a:r>
              <a:rPr lang="cs-CZ" sz="1400" dirty="0" smtClean="0">
                <a:latin typeface="Lucida Console"/>
                <a:cs typeface="Lucida Console"/>
              </a:rPr>
              <a:t>4        </a:t>
            </a:r>
            <a:r>
              <a:rPr lang="cs-CZ" sz="1400" dirty="0">
                <a:latin typeface="Lucida Console"/>
                <a:cs typeface="Lucida Console"/>
              </a:rPr>
              <a:t>MY  AS10204, </a:t>
            </a:r>
            <a:r>
              <a:rPr lang="cs-CZ" sz="1100" dirty="0">
                <a:latin typeface="Lucida Console"/>
                <a:cs typeface="Lucida Console"/>
              </a:rPr>
              <a:t>ARCNET-NTT</a:t>
            </a: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102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:c38:9004:6::</a:t>
            </a:r>
            <a:r>
              <a:rPr lang="cs-CZ" sz="1400" dirty="0" smtClean="0">
                <a:latin typeface="Lucida Console"/>
                <a:cs typeface="Lucida Console"/>
              </a:rPr>
              <a:t>2        </a:t>
            </a:r>
            <a:r>
              <a:rPr lang="cs-CZ" sz="1400" dirty="0">
                <a:latin typeface="Lucida Console"/>
                <a:cs typeface="Lucida Console"/>
              </a:rPr>
              <a:t>BE  AS2611</a:t>
            </a:r>
            <a:r>
              <a:rPr lang="cs-CZ" sz="1200" dirty="0">
                <a:latin typeface="Lucida Console"/>
                <a:cs typeface="Lucida Console"/>
              </a:rPr>
              <a:t>, </a:t>
            </a:r>
            <a:r>
              <a:rPr lang="cs-CZ" sz="1200" dirty="0" smtClean="0">
                <a:latin typeface="Lucida Console"/>
                <a:cs typeface="Lucida Console"/>
              </a:rPr>
              <a:t> </a:t>
            </a:r>
            <a:r>
              <a:rPr lang="cs-CZ" sz="1100" dirty="0" err="1" smtClean="0">
                <a:latin typeface="Lucida Console"/>
                <a:cs typeface="Lucida Console"/>
              </a:rPr>
              <a:t>Communication</a:t>
            </a:r>
            <a:r>
              <a:rPr lang="cs-CZ" sz="1100" dirty="0" smtClean="0">
                <a:latin typeface="Lucida Console"/>
                <a:cs typeface="Lucida Console"/>
              </a:rPr>
              <a:t> </a:t>
            </a:r>
            <a:r>
              <a:rPr lang="cs-CZ" sz="1100" dirty="0" err="1" smtClean="0">
                <a:latin typeface="Lucida Console"/>
                <a:cs typeface="Lucida Console"/>
              </a:rPr>
              <a:t>Authority</a:t>
            </a:r>
            <a:r>
              <a:rPr lang="cs-CZ" sz="1100" dirty="0" smtClean="0">
                <a:latin typeface="Lucida Console"/>
                <a:cs typeface="Lucida Console"/>
              </a:rPr>
              <a:t> </a:t>
            </a:r>
            <a:r>
              <a:rPr lang="cs-CZ" sz="1100" dirty="0" err="1">
                <a:latin typeface="Lucida Console"/>
                <a:cs typeface="Lucida Console"/>
              </a:rPr>
              <a:t>of</a:t>
            </a:r>
            <a:r>
              <a:rPr lang="cs-CZ" sz="1100" dirty="0">
                <a:latin typeface="Lucida Console"/>
                <a:cs typeface="Lucida Console"/>
              </a:rPr>
              <a:t> </a:t>
            </a:r>
            <a:r>
              <a:rPr lang="cs-CZ" sz="1100" dirty="0" err="1" smtClean="0">
                <a:latin typeface="Lucida Console"/>
                <a:cs typeface="Lucida Console"/>
              </a:rPr>
              <a:t>Thailand</a:t>
            </a:r>
            <a:endParaRPr lang="cs-CZ" sz="12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3649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:c68:bfff:5::</a:t>
            </a:r>
            <a:r>
              <a:rPr lang="cs-CZ" sz="1400" dirty="0" smtClean="0">
                <a:latin typeface="Lucida Console"/>
                <a:cs typeface="Lucida Console"/>
              </a:rPr>
              <a:t>d        </a:t>
            </a:r>
            <a:r>
              <a:rPr lang="cs-CZ" sz="1400" dirty="0">
                <a:latin typeface="Lucida Console"/>
                <a:cs typeface="Lucida Console"/>
              </a:rPr>
              <a:t>CN  AS4134, </a:t>
            </a:r>
            <a:r>
              <a:rPr lang="cs-CZ" sz="1400" dirty="0" smtClean="0">
                <a:latin typeface="Lucida Console"/>
                <a:cs typeface="Lucida Console"/>
              </a:rPr>
              <a:t> </a:t>
            </a:r>
            <a:r>
              <a:rPr lang="cs-CZ" sz="1100" dirty="0" smtClean="0">
                <a:latin typeface="Lucida Console"/>
                <a:cs typeface="Lucida Console"/>
              </a:rPr>
              <a:t>CHINANET</a:t>
            </a:r>
            <a:r>
              <a:rPr lang="cs-CZ" sz="1100" dirty="0">
                <a:latin typeface="Lucida Console"/>
                <a:cs typeface="Lucida Console"/>
              </a:rPr>
              <a:t>-BACKBONE</a:t>
            </a:r>
            <a:endParaRPr lang="cs-CZ" sz="14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69 </a:t>
            </a:r>
            <a:r>
              <a:rPr lang="cs-CZ" sz="1400" dirty="0" smtClean="0">
                <a:latin typeface="Lucida Console"/>
                <a:cs typeface="Lucida Console"/>
              </a:rPr>
              <a:t>  2001</a:t>
            </a:r>
            <a:r>
              <a:rPr lang="cs-CZ" sz="1400" dirty="0">
                <a:latin typeface="Lucida Console"/>
                <a:cs typeface="Lucida Console"/>
              </a:rPr>
              <a:t>:ff8:1:254::</a:t>
            </a:r>
            <a:r>
              <a:rPr lang="cs-CZ" sz="1400" dirty="0" smtClean="0">
                <a:latin typeface="Lucida Console"/>
                <a:cs typeface="Lucida Console"/>
              </a:rPr>
              <a:t>24        </a:t>
            </a:r>
            <a:r>
              <a:rPr lang="cs-CZ" sz="1400" dirty="0">
                <a:latin typeface="Lucida Console"/>
                <a:cs typeface="Lucida Console"/>
              </a:rPr>
              <a:t>MO  AS7582, </a:t>
            </a:r>
            <a:r>
              <a:rPr lang="cs-CZ" sz="1400" dirty="0" smtClean="0">
                <a:latin typeface="Lucida Console"/>
                <a:cs typeface="Lucida Console"/>
              </a:rPr>
              <a:t> </a:t>
            </a:r>
            <a:r>
              <a:rPr lang="cs-CZ" sz="1100" dirty="0" smtClean="0">
                <a:latin typeface="Lucida Console"/>
                <a:cs typeface="Lucida Console"/>
              </a:rPr>
              <a:t>University </a:t>
            </a:r>
            <a:r>
              <a:rPr lang="cs-CZ" sz="1100" dirty="0" err="1">
                <a:latin typeface="Lucida Console"/>
                <a:cs typeface="Lucida Console"/>
              </a:rPr>
              <a:t>of</a:t>
            </a:r>
            <a:r>
              <a:rPr lang="cs-CZ" sz="1100" dirty="0">
                <a:latin typeface="Lucida Console"/>
                <a:cs typeface="Lucida Console"/>
              </a:rPr>
              <a:t> Macau</a:t>
            </a:r>
            <a:endParaRPr lang="cs-CZ" sz="14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 smtClean="0">
                <a:latin typeface="Lucida Console"/>
                <a:cs typeface="Lucida Console"/>
              </a:rPr>
              <a:t>  </a:t>
            </a:r>
            <a:r>
              <a:rPr lang="cs-CZ" sz="1400" dirty="0">
                <a:latin typeface="Lucida Console"/>
                <a:cs typeface="Lucida Console"/>
              </a:rPr>
              <a:t>26   2001:1284:ff00:ffff::</a:t>
            </a:r>
            <a:r>
              <a:rPr lang="cs-CZ" sz="1400" dirty="0" smtClean="0">
                <a:latin typeface="Lucida Console"/>
                <a:cs typeface="Lucida Console"/>
              </a:rPr>
              <a:t>4    BR  AS14868, </a:t>
            </a:r>
            <a:r>
              <a:rPr lang="cs-CZ" sz="1100" dirty="0" err="1" smtClean="0">
                <a:latin typeface="Lucida Console"/>
                <a:cs typeface="Lucida Console"/>
              </a:rPr>
              <a:t>Companhia</a:t>
            </a:r>
            <a:r>
              <a:rPr lang="cs-CZ" sz="1100" dirty="0" smtClean="0">
                <a:latin typeface="Lucida Console"/>
                <a:cs typeface="Lucida Console"/>
              </a:rPr>
              <a:t> </a:t>
            </a:r>
            <a:r>
              <a:rPr lang="cs-CZ" sz="1100" dirty="0" err="1">
                <a:latin typeface="Lucida Console"/>
                <a:cs typeface="Lucida Console"/>
              </a:rPr>
              <a:t>Paranaense</a:t>
            </a:r>
            <a:r>
              <a:rPr lang="cs-CZ" sz="1100" dirty="0">
                <a:latin typeface="Lucida Console"/>
                <a:cs typeface="Lucida Console"/>
              </a:rPr>
              <a:t> de </a:t>
            </a:r>
            <a:r>
              <a:rPr lang="cs-CZ" sz="1100" dirty="0" err="1">
                <a:latin typeface="Lucida Console"/>
                <a:cs typeface="Lucida Console"/>
              </a:rPr>
              <a:t>Energia</a:t>
            </a:r>
            <a:r>
              <a:rPr lang="cs-CZ" sz="1100" dirty="0">
                <a:latin typeface="Lucida Console"/>
                <a:cs typeface="Lucida Console"/>
              </a:rPr>
              <a:t> - COPEL</a:t>
            </a: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10   2001:14f0:0:5::</a:t>
            </a:r>
            <a:r>
              <a:rPr lang="cs-CZ" sz="1400" dirty="0" smtClean="0">
                <a:latin typeface="Lucida Console"/>
                <a:cs typeface="Lucida Console"/>
              </a:rPr>
              <a:t>e          </a:t>
            </a:r>
            <a:r>
              <a:rPr lang="cs-CZ" sz="1400" dirty="0">
                <a:latin typeface="Lucida Console"/>
                <a:cs typeface="Lucida Console"/>
              </a:rPr>
              <a:t>DE  </a:t>
            </a:r>
            <a:r>
              <a:rPr lang="cs-CZ" sz="1400" dirty="0" smtClean="0">
                <a:latin typeface="Lucida Console"/>
                <a:cs typeface="Lucida Console"/>
              </a:rPr>
              <a:t>AS12355,</a:t>
            </a:r>
            <a:r>
              <a:rPr lang="cs-CZ" sz="900" dirty="0" smtClean="0">
                <a:latin typeface="Lucida Console"/>
                <a:cs typeface="Lucida Console"/>
              </a:rPr>
              <a:t>  </a:t>
            </a:r>
            <a:r>
              <a:rPr lang="cs-CZ" sz="1100" dirty="0" err="1" smtClean="0">
                <a:latin typeface="Lucida Console"/>
                <a:cs typeface="Lucida Console"/>
              </a:rPr>
              <a:t>HHeLi</a:t>
            </a:r>
            <a:r>
              <a:rPr lang="cs-CZ" sz="1100" dirty="0" smtClean="0">
                <a:latin typeface="Lucida Console"/>
                <a:cs typeface="Lucida Console"/>
              </a:rPr>
              <a:t> </a:t>
            </a:r>
            <a:r>
              <a:rPr lang="cs-CZ" sz="1100" dirty="0">
                <a:latin typeface="Lucida Console"/>
                <a:cs typeface="Lucida Console"/>
              </a:rPr>
              <a:t>NET </a:t>
            </a:r>
            <a:r>
              <a:rPr lang="cs-CZ" sz="1100" dirty="0" err="1">
                <a:latin typeface="Lucida Console"/>
                <a:cs typeface="Lucida Console"/>
              </a:rPr>
              <a:t>Telekommunikation</a:t>
            </a:r>
            <a:r>
              <a:rPr lang="cs-CZ" sz="1100" dirty="0">
                <a:latin typeface="Lucida Console"/>
                <a:cs typeface="Lucida Console"/>
              </a:rPr>
              <a:t> </a:t>
            </a:r>
            <a:r>
              <a:rPr lang="cs-CZ" sz="1100" dirty="0" err="1">
                <a:latin typeface="Lucida Console"/>
                <a:cs typeface="Lucida Console"/>
              </a:rPr>
              <a:t>GmbH</a:t>
            </a:r>
            <a:r>
              <a:rPr lang="cs-CZ" sz="1100" dirty="0">
                <a:latin typeface="Lucida Console"/>
                <a:cs typeface="Lucida Console"/>
              </a:rPr>
              <a:t> &amp; Co. KG</a:t>
            </a:r>
            <a:endParaRPr lang="cs-CZ" sz="9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10   2001:49b8::</a:t>
            </a:r>
            <a:r>
              <a:rPr lang="cs-CZ" sz="1400" dirty="0" smtClean="0">
                <a:latin typeface="Lucida Console"/>
                <a:cs typeface="Lucida Console"/>
              </a:rPr>
              <a:t>a              </a:t>
            </a:r>
            <a:r>
              <a:rPr lang="cs-CZ" sz="1400" dirty="0">
                <a:latin typeface="Lucida Console"/>
                <a:cs typeface="Lucida Console"/>
              </a:rPr>
              <a:t>US  AS21737, </a:t>
            </a:r>
            <a:r>
              <a:rPr lang="cs-CZ" sz="1100" dirty="0" smtClean="0">
                <a:latin typeface="Lucida Console"/>
                <a:cs typeface="Lucida Console"/>
              </a:rPr>
              <a:t>SPRINGNET2</a:t>
            </a:r>
            <a:r>
              <a:rPr lang="cs-CZ" sz="1100" dirty="0">
                <a:latin typeface="Lucida Console"/>
                <a:cs typeface="Lucida Console"/>
              </a:rPr>
              <a:t>-NET - </a:t>
            </a:r>
            <a:r>
              <a:rPr lang="cs-CZ" sz="1100" dirty="0" err="1">
                <a:latin typeface="Lucida Console"/>
                <a:cs typeface="Lucida Console"/>
              </a:rPr>
              <a:t>SpringNet</a:t>
            </a:r>
            <a:endParaRPr lang="cs-CZ" sz="14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 smtClean="0">
                <a:latin typeface="Lucida Console"/>
                <a:cs typeface="Lucida Console"/>
              </a:rPr>
              <a:t>  </a:t>
            </a:r>
            <a:r>
              <a:rPr lang="cs-CZ" sz="1400" dirty="0">
                <a:latin typeface="Lucida Console"/>
                <a:cs typeface="Lucida Console"/>
              </a:rPr>
              <a:t>55 </a:t>
            </a:r>
            <a:r>
              <a:rPr lang="cs-CZ" sz="1400" dirty="0" smtClean="0">
                <a:latin typeface="Lucida Console"/>
                <a:cs typeface="Lucida Console"/>
              </a:rPr>
              <a:t>  2401</a:t>
            </a:r>
            <a:r>
              <a:rPr lang="cs-CZ" sz="1400" dirty="0">
                <a:latin typeface="Lucida Console"/>
                <a:cs typeface="Lucida Console"/>
              </a:rPr>
              <a:t>:b000:2::</a:t>
            </a:r>
            <a:r>
              <a:rPr lang="cs-CZ" sz="1400" dirty="0" smtClean="0">
                <a:latin typeface="Lucida Console"/>
                <a:cs typeface="Lucida Console"/>
              </a:rPr>
              <a:t>a            </a:t>
            </a:r>
            <a:r>
              <a:rPr lang="cs-CZ" sz="1400" dirty="0">
                <a:latin typeface="Lucida Console"/>
                <a:cs typeface="Lucida Console"/>
              </a:rPr>
              <a:t>MY  AS17971, </a:t>
            </a:r>
            <a:r>
              <a:rPr lang="cs-CZ" sz="1100" dirty="0">
                <a:latin typeface="Lucida Console"/>
                <a:cs typeface="Lucida Console"/>
              </a:rPr>
              <a:t>TMVADS-AP TM-VADS DC </a:t>
            </a:r>
            <a:r>
              <a:rPr lang="cs-CZ" sz="1100" dirty="0" err="1">
                <a:latin typeface="Lucida Console"/>
                <a:cs typeface="Lucida Console"/>
              </a:rPr>
              <a:t>Hosting</a:t>
            </a:r>
            <a:endParaRPr lang="cs-CZ" sz="11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294 </a:t>
            </a:r>
            <a:r>
              <a:rPr lang="cs-CZ" sz="1400" dirty="0" smtClean="0">
                <a:latin typeface="Lucida Console"/>
                <a:cs typeface="Lucida Console"/>
              </a:rPr>
              <a:t>  2605</a:t>
            </a:r>
            <a:r>
              <a:rPr lang="cs-CZ" sz="1400" dirty="0">
                <a:latin typeface="Lucida Console"/>
                <a:cs typeface="Lucida Console"/>
              </a:rPr>
              <a:t>:f000::</a:t>
            </a:r>
            <a:r>
              <a:rPr lang="cs-CZ" sz="1400" dirty="0" smtClean="0">
                <a:latin typeface="Lucida Console"/>
                <a:cs typeface="Lucida Console"/>
              </a:rPr>
              <a:t>3              </a:t>
            </a:r>
            <a:r>
              <a:rPr lang="cs-CZ" sz="1400" dirty="0">
                <a:latin typeface="Lucida Console"/>
                <a:cs typeface="Lucida Console"/>
              </a:rPr>
              <a:t>US  AS22442, </a:t>
            </a:r>
            <a:r>
              <a:rPr lang="cs-CZ" sz="1100" dirty="0">
                <a:latin typeface="Lucida Console"/>
                <a:cs typeface="Lucida Console"/>
              </a:rPr>
              <a:t>PHONOSCOPE</a:t>
            </a:r>
          </a:p>
          <a:p>
            <a:pPr marL="0" indent="0">
              <a:buNone/>
            </a:pPr>
            <a:r>
              <a:rPr lang="cs-CZ" sz="1400" dirty="0">
                <a:latin typeface="Lucida Console"/>
                <a:cs typeface="Lucida Console"/>
              </a:rPr>
              <a:t>   6 </a:t>
            </a:r>
            <a:r>
              <a:rPr lang="cs-CZ" sz="1400" dirty="0" smtClean="0">
                <a:latin typeface="Lucida Console"/>
                <a:cs typeface="Lucida Console"/>
              </a:rPr>
              <a:t>  2a00</a:t>
            </a:r>
            <a:r>
              <a:rPr lang="cs-CZ" sz="1400" dirty="0">
                <a:latin typeface="Lucida Console"/>
                <a:cs typeface="Lucida Console"/>
              </a:rPr>
              <a:t>:dc8:0:f::</a:t>
            </a:r>
            <a:r>
              <a:rPr lang="cs-CZ" sz="1400" dirty="0" smtClean="0">
                <a:latin typeface="Lucida Console"/>
                <a:cs typeface="Lucida Console"/>
              </a:rPr>
              <a:t>4           </a:t>
            </a:r>
            <a:r>
              <a:rPr lang="cs-CZ" sz="1400" dirty="0">
                <a:latin typeface="Lucida Console"/>
                <a:cs typeface="Lucida Console"/>
              </a:rPr>
              <a:t>NL  AS39637, </a:t>
            </a:r>
            <a:r>
              <a:rPr lang="cs-CZ" sz="1100" dirty="0" err="1">
                <a:latin typeface="Lucida Console"/>
                <a:cs typeface="Lucida Console"/>
              </a:rPr>
              <a:t>Netlogics</a:t>
            </a:r>
            <a:r>
              <a:rPr lang="cs-CZ" sz="1100" dirty="0">
                <a:latin typeface="Lucida Console"/>
                <a:cs typeface="Lucida Console"/>
              </a:rPr>
              <a:t> BV</a:t>
            </a:r>
            <a:endParaRPr lang="en-US" sz="1100" dirty="0"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295563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Good, and the not-so-Good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ym typeface="Wingdings"/>
              </a:rPr>
              <a:t> </a:t>
            </a:r>
            <a:r>
              <a:rPr lang="en-US" dirty="0" smtClean="0">
                <a:latin typeface="+mn-lt"/>
              </a:rPr>
              <a:t>18% of today’s clients appear use DNS resolvers that are capable of undertaking DNS queries for domains whose authoritative </a:t>
            </a:r>
            <a:r>
              <a:rPr lang="en-US" dirty="0" err="1" smtClean="0">
                <a:latin typeface="+mn-lt"/>
              </a:rPr>
              <a:t>nameservers</a:t>
            </a:r>
            <a:r>
              <a:rPr lang="en-US" dirty="0" smtClean="0">
                <a:latin typeface="+mn-lt"/>
              </a:rPr>
              <a:t> are IPv6-only</a:t>
            </a:r>
          </a:p>
          <a:p>
            <a:pPr marL="0" indent="0">
              <a:buNone/>
            </a:pPr>
            <a:endParaRPr lang="en-US" dirty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sym typeface="Wingdings"/>
              </a:rPr>
              <a:t> </a:t>
            </a:r>
            <a:r>
              <a:rPr lang="en-US" dirty="0" smtClean="0">
                <a:latin typeface="+mn-lt"/>
              </a:rPr>
              <a:t>But only some 0.18% of today’s clients will use IPv6 to actually fetch a dual stack object</a:t>
            </a:r>
          </a:p>
        </p:txBody>
      </p:sp>
    </p:spTree>
    <p:extLst>
      <p:ext uri="{BB962C8B-B14F-4D97-AF65-F5344CB8AC3E}">
        <p14:creationId xmlns:p14="http://schemas.microsoft.com/office/powerpoint/2010/main" val="26049124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42" y="1160732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087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423203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</a:rPr>
              <a:t>Use </a:t>
            </a:r>
            <a:r>
              <a:rPr lang="en-US" sz="2800" dirty="0" smtClean="0">
                <a:latin typeface="+mn-lt"/>
              </a:rPr>
              <a:t>the Ad Network!</a:t>
            </a:r>
          </a:p>
          <a:p>
            <a:pPr lvl="1"/>
            <a:r>
              <a:rPr lang="en-US" sz="2400" dirty="0" smtClean="0">
                <a:latin typeface="+mn-lt"/>
              </a:rPr>
              <a:t>It’s quick – it takes a day or less to set up an ad</a:t>
            </a:r>
          </a:p>
          <a:p>
            <a:pPr lvl="1"/>
            <a:r>
              <a:rPr lang="en-US" sz="2400" dirty="0" smtClean="0">
                <a:latin typeface="+mn-lt"/>
              </a:rPr>
              <a:t>It’s effective – we can perform millions of tests across the entire Internet within a few days</a:t>
            </a:r>
          </a:p>
          <a:p>
            <a:pPr lvl="1"/>
            <a:r>
              <a:rPr lang="en-US" sz="2400" dirty="0" smtClean="0">
                <a:latin typeface="+mn-lt"/>
              </a:rPr>
              <a:t>It’s amazingly cheap – no user click = no payment!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2055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spcBef>
                <a:spcPts val="1368"/>
              </a:spcBef>
            </a:pPr>
            <a:r>
              <a:rPr lang="en-US" dirty="0" smtClean="0">
                <a:latin typeface="+mn-lt"/>
              </a:rPr>
              <a:t>Set up a subdomain that only has IPv6 NS records</a:t>
            </a:r>
          </a:p>
          <a:p>
            <a:pPr lvl="1">
              <a:spcBef>
                <a:spcPts val="168"/>
              </a:spcBef>
            </a:pPr>
            <a:r>
              <a:rPr lang="en-US" dirty="0" smtClean="0">
                <a:latin typeface="+mn-lt"/>
              </a:rPr>
              <a:t>Isolate the IPv6-only subdomain server on a dedicated DNS authoritative </a:t>
            </a:r>
            <a:r>
              <a:rPr lang="en-US" dirty="0" err="1" smtClean="0">
                <a:latin typeface="+mn-lt"/>
              </a:rPr>
              <a:t>nameserver</a:t>
            </a:r>
            <a:endParaRPr lang="en-US" dirty="0" smtClean="0">
              <a:latin typeface="+mn-lt"/>
            </a:endParaRPr>
          </a:p>
          <a:p>
            <a:pPr>
              <a:spcBef>
                <a:spcPts val="1368"/>
              </a:spcBef>
            </a:pPr>
            <a:r>
              <a:rPr lang="en-US" dirty="0" smtClean="0">
                <a:latin typeface="+mn-lt"/>
              </a:rPr>
              <a:t>Embed the </a:t>
            </a:r>
            <a:r>
              <a:rPr lang="en-US" dirty="0" smtClean="0">
                <a:latin typeface="+mn-lt"/>
              </a:rPr>
              <a:t>unique </a:t>
            </a:r>
            <a:r>
              <a:rPr lang="en-US" dirty="0" smtClean="0">
                <a:latin typeface="+mn-lt"/>
              </a:rPr>
              <a:t>id generation and </a:t>
            </a:r>
            <a:r>
              <a:rPr lang="en-US" dirty="0" smtClean="0">
                <a:latin typeface="+mn-lt"/>
              </a:rPr>
              <a:t>the URL fetches in the </a:t>
            </a:r>
            <a:r>
              <a:rPr lang="en-US" dirty="0" smtClean="0">
                <a:latin typeface="+mn-lt"/>
              </a:rPr>
              <a:t>ad control </a:t>
            </a:r>
            <a:r>
              <a:rPr lang="en-US" dirty="0" smtClean="0">
                <a:latin typeface="+mn-lt"/>
              </a:rPr>
              <a:t>section of a Flash Object</a:t>
            </a:r>
            <a:endParaRPr lang="en-US" dirty="0" smtClean="0">
              <a:latin typeface="+mn-lt"/>
            </a:endParaRPr>
          </a:p>
          <a:p>
            <a:pPr>
              <a:spcBef>
                <a:spcPts val="1368"/>
              </a:spcBef>
            </a:pPr>
            <a:r>
              <a:rPr lang="en-US" dirty="0" smtClean="0">
                <a:latin typeface="+mn-lt"/>
              </a:rPr>
              <a:t>Enroll </a:t>
            </a:r>
            <a:r>
              <a:rPr lang="en-US" dirty="0" smtClean="0">
                <a:latin typeface="+mn-lt"/>
              </a:rPr>
              <a:t>an online advertisement network to display the ad</a:t>
            </a:r>
          </a:p>
          <a:p>
            <a:pPr>
              <a:spcBef>
                <a:spcPts val="1368"/>
              </a:spcBef>
            </a:pPr>
            <a:r>
              <a:rPr lang="en-US" dirty="0" smtClean="0">
                <a:latin typeface="+mn-lt"/>
              </a:rPr>
              <a:t>The underlying code and the retrieval of the image is executed as part of the ad display function</a:t>
            </a:r>
          </a:p>
          <a:p>
            <a:pPr lvl="1">
              <a:spcBef>
                <a:spcPts val="1368"/>
              </a:spcBef>
            </a:pPr>
            <a:r>
              <a:rPr lang="en-US" dirty="0" smtClean="0">
                <a:latin typeface="+mn-lt"/>
              </a:rPr>
              <a:t>No user click-through is required  (or wanted!)</a:t>
            </a:r>
          </a:p>
          <a:p>
            <a:pPr marL="0" indent="0">
              <a:spcBef>
                <a:spcPts val="1368"/>
              </a:spcBef>
              <a:buNone/>
            </a:pPr>
            <a:endParaRPr lang="en-US" dirty="0" smtClean="0"/>
          </a:p>
          <a:p>
            <a:pPr>
              <a:spcBef>
                <a:spcPts val="1368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519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9130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+mn-lt"/>
              </a:rPr>
              <a:t>21 – 27 September 2012: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dirty="0" smtClean="0">
                <a:latin typeface="+mn-lt"/>
              </a:rPr>
              <a:t>  2,299,647 experiments were executed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   432,642 experiments queried the DNS over IPv6</a:t>
            </a:r>
          </a:p>
          <a:p>
            <a:pPr marL="0" indent="0">
              <a:buNone/>
            </a:pPr>
            <a:endParaRPr lang="en-US" dirty="0" smtClean="0">
              <a:latin typeface="+mn-lt"/>
            </a:endParaRPr>
          </a:p>
          <a:p>
            <a:pPr marL="0" indent="0">
              <a:buNone/>
            </a:pPr>
            <a:r>
              <a:rPr lang="en-US" dirty="0">
                <a:latin typeface="+mn-lt"/>
              </a:rPr>
              <a:t>	</a:t>
            </a:r>
            <a:endParaRPr lang="en-US" dirty="0" smtClean="0">
              <a:latin typeface="+mn-lt"/>
            </a:endParaRPr>
          </a:p>
          <a:p>
            <a:pPr marL="0" indent="0">
              <a:buNone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84660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DNS Resolvers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DNS resolvers queried for experiment domains in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457200" lvl="1" indent="0">
              <a:buNone/>
            </a:pPr>
            <a:r>
              <a:rPr lang="en-US" sz="3200" b="1" dirty="0" smtClean="0">
                <a:latin typeface="+mn-lt"/>
                <a:cs typeface="Lucida Console"/>
              </a:rPr>
              <a:t> </a:t>
            </a:r>
          </a:p>
          <a:p>
            <a:pPr marL="457200" lvl="1" indent="0">
              <a:buNone/>
            </a:pPr>
            <a:endParaRPr lang="en-US" dirty="0" smtClean="0">
              <a:latin typeface="+mn-lt"/>
              <a:cs typeface="Lucida Console"/>
            </a:endParaRPr>
          </a:p>
          <a:p>
            <a:r>
              <a:rPr lang="en-US" dirty="0" smtClean="0">
                <a:latin typeface="+mn-lt"/>
              </a:rPr>
              <a:t>How many of these DNS resolvers also queried using IPv6 for  </a:t>
            </a:r>
            <a:r>
              <a:rPr lang="en-US" dirty="0" smtClean="0">
                <a:solidFill>
                  <a:srgbClr val="7F7F7F"/>
                </a:solidFill>
                <a:latin typeface="+mn-lt"/>
              </a:rPr>
              <a:t>*.t7.dotnxdomain.net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0" lvl="1" indent="0">
              <a:buNone/>
            </a:pPr>
            <a:r>
              <a:rPr lang="en-US" dirty="0" smtClean="0">
                <a:latin typeface="+mn-lt"/>
                <a:cs typeface="Lucida Console"/>
              </a:rPr>
              <a:t>	</a:t>
            </a:r>
            <a:endParaRPr lang="en-US" b="1" dirty="0" smtClean="0">
              <a:latin typeface="+mn-lt"/>
              <a:cs typeface="Lucida Consol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001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DNS Resolvers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How many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DNS 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resolvers </a:t>
            </a:r>
            <a:r>
              <a:rPr lang="en-US" dirty="0" smtClean="0">
                <a:latin typeface="+mn-lt"/>
              </a:rPr>
              <a:t>queried for experiment domains in </a:t>
            </a:r>
            <a:r>
              <a:rPr lang="en-US" dirty="0" err="1" smtClean="0">
                <a:solidFill>
                  <a:srgbClr val="7F7F7F"/>
                </a:solidFill>
                <a:latin typeface="+mn-lt"/>
              </a:rPr>
              <a:t>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45720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 </a:t>
            </a:r>
            <a:r>
              <a:rPr lang="en-US" sz="3200" b="1" dirty="0" smtClean="0">
                <a:solidFill>
                  <a:srgbClr val="984807"/>
                </a:solidFill>
                <a:latin typeface="+mn-lt"/>
                <a:cs typeface="Lucida Console"/>
              </a:rPr>
              <a:t>111,538</a:t>
            </a:r>
            <a:endParaRPr lang="en-US" b="1" dirty="0" smtClean="0">
              <a:solidFill>
                <a:srgbClr val="984807"/>
              </a:solidFill>
              <a:latin typeface="+mn-lt"/>
              <a:cs typeface="Lucida Console"/>
            </a:endParaRPr>
          </a:p>
          <a:p>
            <a:pPr marL="457200" lvl="1" indent="0">
              <a:buNone/>
            </a:pPr>
            <a:endParaRPr lang="en-US" dirty="0" smtClean="0">
              <a:latin typeface="Lucida Console"/>
              <a:cs typeface="Lucida Console"/>
            </a:endParaRPr>
          </a:p>
          <a:p>
            <a:r>
              <a:rPr lang="en-US" dirty="0" smtClean="0">
                <a:latin typeface="+mn-lt"/>
              </a:rPr>
              <a:t>How many of these DNS resolvers also queried using IPv6 for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*.t7.dotnxdomain.net</a:t>
            </a:r>
            <a:r>
              <a:rPr lang="en-US" dirty="0" smtClean="0">
                <a:latin typeface="+mn-lt"/>
              </a:rPr>
              <a:t>?</a:t>
            </a:r>
          </a:p>
          <a:p>
            <a:pPr marL="0" lvl="1" indent="0">
              <a:buNone/>
            </a:pPr>
            <a:r>
              <a:rPr lang="en-US" dirty="0" smtClean="0">
                <a:latin typeface="Lucida Console"/>
                <a:cs typeface="Lucida Console"/>
              </a:rPr>
              <a:t>	  </a:t>
            </a:r>
            <a:r>
              <a:rPr lang="en-US" sz="3200" b="1" dirty="0" smtClean="0">
                <a:solidFill>
                  <a:srgbClr val="984807"/>
                </a:solidFill>
                <a:latin typeface="+mn-lt"/>
                <a:cs typeface="Lucida Console"/>
              </a:rPr>
              <a:t>5,225</a:t>
            </a:r>
            <a:endParaRPr lang="en-US" b="1" dirty="0" smtClean="0">
              <a:solidFill>
                <a:srgbClr val="984807"/>
              </a:solidFill>
              <a:latin typeface="+mn-lt"/>
              <a:cs typeface="Lucida Console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078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574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Q1: What proportion of DNS resolvers are IPv6 capable?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1811"/>
            <a:ext cx="8229600" cy="3804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4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.6% </a:t>
            </a:r>
            <a:r>
              <a:rPr lang="en-US" sz="2800" dirty="0" smtClean="0">
                <a:latin typeface="+mn-lt"/>
                <a:cs typeface="Lucida Console"/>
              </a:rPr>
              <a:t>of visible DNS resolvers appear to be performing DNS queries using IPv6</a:t>
            </a:r>
            <a:endParaRPr lang="en-US" sz="2800" dirty="0">
              <a:latin typeface="+mn-lt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2240035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574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Q1: What proportion of DNS resolvers are IPv6 capable?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21811"/>
            <a:ext cx="8229600" cy="3804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4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cs typeface="Lucida Console"/>
              </a:rPr>
              <a:t>.6% </a:t>
            </a:r>
            <a:r>
              <a:rPr lang="en-US" sz="2800" dirty="0" smtClean="0">
                <a:latin typeface="+mn-lt"/>
                <a:cs typeface="Lucida Console"/>
              </a:rPr>
              <a:t>of visible DNS resolvers appear to be performing DNS queries using IPv6</a:t>
            </a:r>
          </a:p>
          <a:p>
            <a:pPr marL="0" indent="0">
              <a:buNone/>
            </a:pPr>
            <a:endParaRPr lang="en-US" sz="2800" dirty="0">
              <a:latin typeface="+mn-lt"/>
              <a:cs typeface="Lucida Console"/>
            </a:endParaRPr>
          </a:p>
          <a:p>
            <a:pPr marL="914400" lvl="2" indent="0">
              <a:buNone/>
            </a:pPr>
            <a:r>
              <a:rPr lang="en-US" sz="2000" dirty="0" smtClean="0">
                <a:latin typeface="+mn-lt"/>
                <a:cs typeface="Lucida Console"/>
              </a:rPr>
              <a:t>For comparison, </a:t>
            </a:r>
            <a:r>
              <a:rPr lang="en-US" sz="2000" dirty="0" smtClean="0">
                <a:latin typeface="+mn-lt"/>
                <a:cs typeface="Lucida Console"/>
              </a:rPr>
              <a:t>2.1% </a:t>
            </a:r>
            <a:r>
              <a:rPr lang="en-US" sz="2000" dirty="0" smtClean="0">
                <a:latin typeface="+mn-lt"/>
                <a:cs typeface="Lucida Console"/>
              </a:rPr>
              <a:t>of visible DNS resolvers appear to be DNSSEC-validating resolvers, so this is not that bad a result! </a:t>
            </a:r>
            <a:endParaRPr lang="en-US" sz="2000" dirty="0">
              <a:latin typeface="+mn-lt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3411048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8834</TotalTime>
  <Words>1368</Words>
  <Application>Microsoft Macintosh PowerPoint</Application>
  <PresentationFormat>On-screen Show (4:3)</PresentationFormat>
  <Paragraphs>348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DNS over IPv6</vt:lpstr>
      <vt:lpstr>What are the questions?</vt:lpstr>
      <vt:lpstr>Experimental Technique</vt:lpstr>
      <vt:lpstr>The Experiment</vt:lpstr>
      <vt:lpstr>Experiment Run</vt:lpstr>
      <vt:lpstr>IPv6 DNS Resolvers</vt:lpstr>
      <vt:lpstr>IPv6 DNS Resolvers</vt:lpstr>
      <vt:lpstr>Q1: What proportion of DNS resolvers are IPv6 capable?</vt:lpstr>
      <vt:lpstr>Q1: What proportion of DNS resolvers are IPv6 capable?</vt:lpstr>
      <vt:lpstr>Where are these IPv6-capable DNS resolvers?</vt:lpstr>
      <vt:lpstr>The Biggest IPv6 Resolvers by Origin AS</vt:lpstr>
      <vt:lpstr>Now lets look at Clients:</vt:lpstr>
      <vt:lpstr>Q2: What proportion of users are using IPv6-capable DNS resolvers?</vt:lpstr>
      <vt:lpstr>Still looking at Clients:</vt:lpstr>
      <vt:lpstr>Still looking at Clients:</vt:lpstr>
      <vt:lpstr>Where can we find clients who have IPv6-capable DNS resolvers?</vt:lpstr>
      <vt:lpstr>Where can we find clients who have IPv6-capable DNS resolvers?</vt:lpstr>
      <vt:lpstr>The top of the country list</vt:lpstr>
      <vt:lpstr>The top of the country list</vt:lpstr>
      <vt:lpstr>The bottom of the country list</vt:lpstr>
      <vt:lpstr>Clients who have IPv6-capable DNS resolvers by AS – the top AS’s</vt:lpstr>
      <vt:lpstr>Q3: Can we see evidence of IPv6 UDP PTMU issues when we construct large responses with DNSSEC? </vt:lpstr>
      <vt:lpstr>Q3: Can we see evidence of IPv6 UDP PTMU issues when we construct large responses with DNSSEC? </vt:lpstr>
      <vt:lpstr>Can we see evidence of other IPv6 PTMU issues? </vt:lpstr>
      <vt:lpstr>Broken IPv6 MTU routers</vt:lpstr>
      <vt:lpstr>The Good, and the not-so-Good</vt:lpstr>
      <vt:lpstr>Thank you!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DNSSEC</dc:title>
  <dc:creator>Geoff Huston</dc:creator>
  <cp:lastModifiedBy>Geoff Huston</cp:lastModifiedBy>
  <cp:revision>136</cp:revision>
  <cp:lastPrinted>2012-10-14T06:36:43Z</cp:lastPrinted>
  <dcterms:created xsi:type="dcterms:W3CDTF">2012-09-14T03:53:23Z</dcterms:created>
  <dcterms:modified xsi:type="dcterms:W3CDTF">2013-02-27T23:25:17Z</dcterms:modified>
</cp:coreProperties>
</file>